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4" r:id="rId4"/>
    <p:sldMasterId id="2147483686" r:id="rId5"/>
  </p:sldMasterIdLst>
  <p:notesMasterIdLst>
    <p:notesMasterId r:id="rId8"/>
  </p:notesMasterIdLst>
  <p:handoutMasterIdLst>
    <p:handoutMasterId r:id="rId34"/>
  </p:handoutMasterIdLst>
  <p:sldIdLst>
    <p:sldId id="256" r:id="rId6"/>
    <p:sldId id="554" r:id="rId7"/>
    <p:sldId id="583" r:id="rId9"/>
    <p:sldId id="584" r:id="rId10"/>
    <p:sldId id="589" r:id="rId11"/>
    <p:sldId id="600" r:id="rId12"/>
    <p:sldId id="601" r:id="rId13"/>
    <p:sldId id="602" r:id="rId14"/>
    <p:sldId id="604" r:id="rId15"/>
    <p:sldId id="605" r:id="rId16"/>
    <p:sldId id="606" r:id="rId17"/>
    <p:sldId id="647" r:id="rId18"/>
    <p:sldId id="607" r:id="rId19"/>
    <p:sldId id="609" r:id="rId20"/>
    <p:sldId id="610" r:id="rId21"/>
    <p:sldId id="563" r:id="rId22"/>
    <p:sldId id="622" r:id="rId23"/>
    <p:sldId id="661" r:id="rId24"/>
    <p:sldId id="662" r:id="rId25"/>
    <p:sldId id="663" r:id="rId26"/>
    <p:sldId id="666" r:id="rId27"/>
    <p:sldId id="673" r:id="rId28"/>
    <p:sldId id="648" r:id="rId29"/>
    <p:sldId id="650" r:id="rId30"/>
    <p:sldId id="651" r:id="rId31"/>
    <p:sldId id="653" r:id="rId32"/>
    <p:sldId id="346" r:id="rId33"/>
  </p:sldIdLst>
  <p:sldSz cx="9144000" cy="6858000" type="screen4x3"/>
  <p:notesSz cx="6813550" cy="9945370"/>
  <p:defaultTextStyle>
    <a:defPPr>
      <a:defRPr lang="zh-CN"/>
    </a:defPPr>
    <a:lvl1pPr marL="0" lvl="0"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1pPr>
    <a:lvl2pPr marL="457200" lvl="1"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2pPr>
    <a:lvl3pPr marL="914400" lvl="2"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3pPr>
    <a:lvl4pPr marL="1371600" lvl="3"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4pPr>
    <a:lvl5pPr marL="1828800" lvl="4"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5pPr>
    <a:lvl6pPr marL="2286000" lvl="5"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6pPr>
    <a:lvl7pPr marL="2743200" lvl="6"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7pPr>
    <a:lvl8pPr marL="3200400" lvl="7"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8pPr>
    <a:lvl9pPr marL="3657600" lvl="8" indent="0" algn="l" defTabSz="914400" eaLnBrk="1" fontAlgn="base" latinLnBrk="0" hangingPunct="1">
      <a:lnSpc>
        <a:spcPct val="100000"/>
      </a:lnSpc>
      <a:spcBef>
        <a:spcPct val="0"/>
      </a:spcBef>
      <a:spcAft>
        <a:spcPct val="0"/>
      </a:spcAft>
      <a:buNone/>
      <a:defRPr sz="1400" b="0" i="0" u="none" kern="1200" baseline="0">
        <a:solidFill>
          <a:schemeClr val="tx1"/>
        </a:solidFill>
        <a:latin typeface="Arial" panose="020B0604020202020204" pitchFamily="34" charset="0"/>
        <a:ea typeface="华文中宋" panose="0201060004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55"/>
    <a:srgbClr val="FFFF00"/>
    <a:srgbClr val="B4001A"/>
    <a:srgbClr val="920015"/>
    <a:srgbClr val="42725A"/>
    <a:srgbClr val="200290"/>
    <a:srgbClr val="0B3F6F"/>
    <a:srgbClr val="235756"/>
    <a:srgbClr val="F1F9A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87" autoAdjust="0"/>
    <p:restoredTop sz="99628"/>
  </p:normalViewPr>
  <p:slideViewPr>
    <p:cSldViewPr showGuides="1">
      <p:cViewPr>
        <p:scale>
          <a:sx n="68" d="100"/>
          <a:sy n="68" d="100"/>
        </p:scale>
        <p:origin x="-1440" y="-42"/>
      </p:cViewPr>
      <p:guideLst>
        <p:guide orient="horz" pos="2225"/>
        <p:guide pos="2880"/>
      </p:guideLst>
    </p:cSldViewPr>
  </p:slideViewPr>
  <p:notesTextViewPr>
    <p:cViewPr>
      <p:scale>
        <a:sx n="100" d="100"/>
        <a:sy n="100" d="100"/>
      </p:scale>
      <p:origin x="0" y="0"/>
    </p:cViewPr>
  </p:notesTextViewPr>
  <p:sorterViewPr showFormatting="0">
    <p:cViewPr>
      <p:scale>
        <a:sx n="66" d="100"/>
        <a:sy n="66" d="100"/>
      </p:scale>
      <p:origin x="0" y="190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52750" cy="496888"/>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23" name="Rectangle 3"/>
          <p:cNvSpPr>
            <a:spLocks noGrp="1" noChangeArrowheads="1"/>
          </p:cNvSpPr>
          <p:nvPr>
            <p:ph type="dt" sz="quarter" idx="1"/>
          </p:nvPr>
        </p:nvSpPr>
        <p:spPr bwMode="auto">
          <a:xfrm>
            <a:off x="3859213" y="0"/>
            <a:ext cx="2952750" cy="496888"/>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24" name="Rectangle 4"/>
          <p:cNvSpPr>
            <a:spLocks noGrp="1" noChangeArrowheads="1"/>
          </p:cNvSpPr>
          <p:nvPr>
            <p:ph type="ftr" sz="quarter" idx="2"/>
          </p:nvPr>
        </p:nvSpPr>
        <p:spPr bwMode="auto">
          <a:xfrm>
            <a:off x="0" y="9447213"/>
            <a:ext cx="2952750" cy="496888"/>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125" name="Rectangle 5"/>
          <p:cNvSpPr>
            <a:spLocks noGrp="1" noChangeArrowheads="1"/>
          </p:cNvSpPr>
          <p:nvPr>
            <p:ph type="sldNum" sz="quarter" idx="3"/>
          </p:nvPr>
        </p:nvSpPr>
        <p:spPr bwMode="auto">
          <a:xfrm>
            <a:off x="3859213" y="9447213"/>
            <a:ext cx="2952750" cy="496888"/>
          </a:xfrm>
          <a:prstGeom prst="rect">
            <a:avLst/>
          </a:prstGeom>
          <a:noFill/>
          <a:ln>
            <a:noFill/>
          </a:ln>
          <a:effectLst/>
        </p:spPr>
        <p:txBody>
          <a:bodyPr vert="horz" wrap="square" lIns="91440" tIns="45720" rIns="91440" bIns="45720" numCol="1" anchor="b"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52750" cy="496888"/>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099" name="Rectangle 3"/>
          <p:cNvSpPr>
            <a:spLocks noGrp="1" noChangeArrowheads="1"/>
          </p:cNvSpPr>
          <p:nvPr>
            <p:ph type="dt" idx="1"/>
          </p:nvPr>
        </p:nvSpPr>
        <p:spPr bwMode="auto">
          <a:xfrm>
            <a:off x="3859213" y="0"/>
            <a:ext cx="2952750" cy="496888"/>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Grp="1" noRot="1" noChangeAspect="1" noTextEdit="1"/>
          </p:cNvSpPr>
          <p:nvPr>
            <p:ph type="sldImg"/>
          </p:nvPr>
        </p:nvSpPr>
        <p:spPr>
          <a:xfrm>
            <a:off x="920750" y="746125"/>
            <a:ext cx="4972050" cy="3729038"/>
          </a:xfrm>
          <a:prstGeom prst="rect">
            <a:avLst/>
          </a:prstGeom>
          <a:noFill/>
          <a:ln w="9525" cap="flat" cmpd="sng">
            <a:solidFill>
              <a:srgbClr val="000000"/>
            </a:solidFill>
            <a:prstDash val="solid"/>
            <a:miter/>
            <a:headEnd type="none" w="med" len="med"/>
            <a:tailEnd type="none" w="med" len="med"/>
          </a:ln>
        </p:spPr>
      </p:sp>
      <p:sp>
        <p:nvSpPr>
          <p:cNvPr id="132101" name="Rectangle 5"/>
          <p:cNvSpPr>
            <a:spLocks noGrp="1" noChangeArrowheads="1"/>
          </p:cNvSpPr>
          <p:nvPr>
            <p:ph type="body" sz="quarter" idx="3"/>
          </p:nvPr>
        </p:nvSpPr>
        <p:spPr bwMode="auto">
          <a:xfrm>
            <a:off x="681038" y="4724400"/>
            <a:ext cx="5451475" cy="4475163"/>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102" name="Rectangle 6"/>
          <p:cNvSpPr>
            <a:spLocks noGrp="1" noChangeArrowheads="1"/>
          </p:cNvSpPr>
          <p:nvPr>
            <p:ph type="ftr" sz="quarter" idx="4"/>
          </p:nvPr>
        </p:nvSpPr>
        <p:spPr bwMode="auto">
          <a:xfrm>
            <a:off x="0" y="9447213"/>
            <a:ext cx="2952750" cy="496888"/>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103" name="Rectangle 7"/>
          <p:cNvSpPr>
            <a:spLocks noGrp="1" noChangeArrowheads="1"/>
          </p:cNvSpPr>
          <p:nvPr>
            <p:ph type="sldNum" sz="quarter" idx="5"/>
          </p:nvPr>
        </p:nvSpPr>
        <p:spPr bwMode="auto">
          <a:xfrm>
            <a:off x="3859213" y="9447213"/>
            <a:ext cx="2952750" cy="496888"/>
          </a:xfrm>
          <a:prstGeom prst="rect">
            <a:avLst/>
          </a:prstGeom>
          <a:noFill/>
          <a:ln>
            <a:noFill/>
          </a:ln>
          <a:effectLst/>
        </p:spPr>
        <p:txBody>
          <a:bodyPr vert="horz" wrap="square" lIns="91440" tIns="45720" rIns="91440" bIns="45720" numCol="1" anchor="b"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p:sp>
      <p:sp>
        <p:nvSpPr>
          <p:cNvPr id="10242" name="备注占位符 2"/>
          <p:cNvSpPr>
            <a:spLocks noGrp="1"/>
          </p:cNvSpPr>
          <p:nvPr>
            <p:ph type="body"/>
          </p:nvPr>
        </p:nvSpPr>
        <p:spPr/>
        <p:txBody>
          <a:bodyPr wrap="square" lIns="91440" tIns="45720" rIns="91440" bIns="45720" anchor="t"/>
          <a:lstStyle/>
          <a:p>
            <a:pPr lvl="0"/>
            <a:endParaRPr lang="zh-CN" altLang="en-US" dirty="0"/>
          </a:p>
        </p:txBody>
      </p:sp>
      <p:sp>
        <p:nvSpPr>
          <p:cNvPr id="10243" name="灯片编号占位符 3"/>
          <p:cNvSpPr txBox="1">
            <a:spLocks noGrp="1"/>
          </p:cNvSpPr>
          <p:nvPr>
            <p:ph type="sldNum" sz="quarter"/>
          </p:nvPr>
        </p:nvSpPr>
        <p:spPr>
          <a:xfrm>
            <a:off x="3859213" y="9447213"/>
            <a:ext cx="2952750" cy="496887"/>
          </a:xfrm>
          <a:prstGeom prst="rect">
            <a:avLst/>
          </a:prstGeom>
          <a:noFill/>
          <a:ln w="9525">
            <a:noFill/>
          </a:ln>
        </p:spPr>
        <p:txBody>
          <a:bodyPr wrap="square" lIns="91440" tIns="45720" rIns="91440" bIns="45720" anchor="b"/>
          <a:lstStyle/>
          <a:p>
            <a:pPr lvl="0" indent="0" algn="r"/>
            <a:fld id="{9A0DB2DC-4C9A-4742-B13C-FB6460FD3503}" type="slidenum">
              <a:rPr lang="en-US" altLang="zh-CN" sz="1200" dirty="0">
                <a:ea typeface="宋体" panose="02010600030101010101" pitchFamily="2" charset="-122"/>
              </a:rPr>
            </a:fld>
            <a:endParaRPr lang="en-US" altLang="zh-CN" sz="120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100" name="Picture 16" descr="长安校区图书馆"/>
          <p:cNvPicPr>
            <a:picLocks noChangeAspect="1"/>
          </p:cNvPicPr>
          <p:nvPr/>
        </p:nvPicPr>
        <p:blipFill>
          <a:blip r:embed="rId2"/>
          <a:stretch>
            <a:fillRect/>
          </a:stretch>
        </p:blipFill>
        <p:spPr>
          <a:xfrm>
            <a:off x="258128" y="3638868"/>
            <a:ext cx="1570037" cy="1336675"/>
          </a:xfrm>
          <a:prstGeom prst="rect">
            <a:avLst/>
          </a:prstGeom>
          <a:noFill/>
          <a:ln w="28575" cap="flat" cmpd="sng">
            <a:solidFill>
              <a:schemeClr val="bg1"/>
            </a:solidFill>
            <a:prstDash val="solid"/>
            <a:miter/>
            <a:headEnd type="none" w="med" len="med"/>
            <a:tailEnd type="none" w="med" len="med"/>
          </a:ln>
        </p:spPr>
      </p:pic>
      <p:sp>
        <p:nvSpPr>
          <p:cNvPr id="4101" name="Rectangle 23"/>
          <p:cNvSpPr/>
          <p:nvPr/>
        </p:nvSpPr>
        <p:spPr>
          <a:xfrm>
            <a:off x="441325" y="3044825"/>
            <a:ext cx="239395" cy="365760"/>
          </a:xfrm>
          <a:prstGeom prst="rect">
            <a:avLst/>
          </a:prstGeom>
          <a:noFill/>
          <a:ln w="9525">
            <a:noFill/>
          </a:ln>
        </p:spPr>
        <p:txBody>
          <a:bodyPr wrap="none" anchor="t">
            <a:spAutoFit/>
          </a:bodyPr>
          <a:lstStyle/>
          <a:p>
            <a:pPr lvl="0" indent="0"/>
            <a:r>
              <a:rPr lang="zh-CN" altLang="en-US" sz="1800" b="1" dirty="0">
                <a:solidFill>
                  <a:schemeClr val="bg1"/>
                </a:solidFill>
                <a:latin typeface="华文彩云" panose="02010800040101010101" pitchFamily="2" charset="-122"/>
                <a:ea typeface="华文彩云" panose="02010800040101010101" pitchFamily="2" charset="-122"/>
              </a:rPr>
              <a:t> </a:t>
            </a:r>
            <a:endParaRPr lang="zh-CN" altLang="en-US" sz="1800" b="1" dirty="0">
              <a:solidFill>
                <a:schemeClr val="bg1"/>
              </a:solidFill>
              <a:latin typeface="华文彩云" panose="02010800040101010101" pitchFamily="2" charset="-122"/>
              <a:ea typeface="华文彩云" panose="02010800040101010101" pitchFamily="2" charset="-122"/>
            </a:endParaRPr>
          </a:p>
        </p:txBody>
      </p:sp>
      <p:sp>
        <p:nvSpPr>
          <p:cNvPr id="24" name="Rectangle 29"/>
          <p:cNvSpPr>
            <a:spLocks noChangeArrowheads="1"/>
          </p:cNvSpPr>
          <p:nvPr/>
        </p:nvSpPr>
        <p:spPr bwMode="auto">
          <a:xfrm>
            <a:off x="9112250" y="0"/>
            <a:ext cx="31750" cy="6858000"/>
          </a:xfrm>
          <a:prstGeom prst="rect">
            <a:avLst/>
          </a:prstGeom>
          <a:solidFill>
            <a:srgbClr val="7A0012"/>
          </a:soli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pic>
        <p:nvPicPr>
          <p:cNvPr id="4104" name="Picture 36" descr="长安校区体育场"/>
          <p:cNvPicPr/>
          <p:nvPr userDrawn="1"/>
        </p:nvPicPr>
        <p:blipFill>
          <a:blip r:embed="rId3"/>
          <a:stretch>
            <a:fillRect/>
          </a:stretch>
        </p:blipFill>
        <p:spPr>
          <a:xfrm>
            <a:off x="1964055" y="3638868"/>
            <a:ext cx="865188" cy="582612"/>
          </a:xfrm>
          <a:prstGeom prst="rect">
            <a:avLst/>
          </a:prstGeom>
          <a:noFill/>
          <a:ln w="28575" cap="flat" cmpd="sng">
            <a:solidFill>
              <a:schemeClr val="bg1"/>
            </a:solidFill>
            <a:prstDash val="solid"/>
            <a:miter/>
            <a:headEnd type="none" w="med" len="med"/>
            <a:tailEnd type="none" w="med" len="med"/>
          </a:ln>
        </p:spPr>
      </p:pic>
      <p:pic>
        <p:nvPicPr>
          <p:cNvPr id="4105" name="Picture 101"/>
          <p:cNvPicPr>
            <a:picLocks noChangeAspect="1"/>
          </p:cNvPicPr>
          <p:nvPr userDrawn="1"/>
        </p:nvPicPr>
        <p:blipFill>
          <a:blip r:embed="rId4"/>
          <a:stretch>
            <a:fillRect/>
          </a:stretch>
        </p:blipFill>
        <p:spPr>
          <a:xfrm rot="2400000">
            <a:off x="6396038" y="3987800"/>
            <a:ext cx="2406650" cy="1838325"/>
          </a:xfrm>
          <a:prstGeom prst="rect">
            <a:avLst/>
          </a:prstGeom>
          <a:noFill/>
          <a:ln w="9525">
            <a:noFill/>
          </a:ln>
        </p:spPr>
      </p:pic>
      <p:pic>
        <p:nvPicPr>
          <p:cNvPr id="4106" name="Picture 2" descr="http://www.snnu.edu.cn/gaikuang/image/xy30.jpg">
            <a:hlinkClick r:id=""/>
          </p:cNvPr>
          <p:cNvPicPr>
            <a:picLocks noChangeAspect="1"/>
          </p:cNvPicPr>
          <p:nvPr userDrawn="1"/>
        </p:nvPicPr>
        <p:blipFill>
          <a:blip r:embed="rId5"/>
          <a:stretch>
            <a:fillRect/>
          </a:stretch>
        </p:blipFill>
        <p:spPr>
          <a:xfrm>
            <a:off x="1964055" y="4296093"/>
            <a:ext cx="865188" cy="742950"/>
          </a:xfrm>
          <a:prstGeom prst="rect">
            <a:avLst/>
          </a:prstGeom>
          <a:noFill/>
          <a:ln w="9525">
            <a:noFill/>
          </a:ln>
        </p:spPr>
      </p:pic>
      <p:pic>
        <p:nvPicPr>
          <p:cNvPr id="4107" name="Picture 4" descr="http://www.snnu.edu.cn/gaikuang/image/12.jpg">
            <a:hlinkClick r:id=""/>
          </p:cNvPr>
          <p:cNvPicPr>
            <a:picLocks noChangeAspect="1"/>
          </p:cNvPicPr>
          <p:nvPr userDrawn="1"/>
        </p:nvPicPr>
        <p:blipFill>
          <a:blip r:embed="rId6"/>
          <a:stretch>
            <a:fillRect/>
          </a:stretch>
        </p:blipFill>
        <p:spPr>
          <a:xfrm>
            <a:off x="258128" y="2342198"/>
            <a:ext cx="1570037" cy="933450"/>
          </a:xfrm>
          <a:prstGeom prst="rect">
            <a:avLst/>
          </a:prstGeom>
          <a:noFill/>
          <a:ln w="9525">
            <a:noFill/>
          </a:ln>
        </p:spPr>
      </p:pic>
      <p:pic>
        <p:nvPicPr>
          <p:cNvPr id="4108" name="Picture 6" descr="http://www.snnu.edu.cn/gaikuang/image/a9.jpg">
            <a:hlinkClick r:id=""/>
          </p:cNvPr>
          <p:cNvPicPr>
            <a:picLocks noChangeAspect="1"/>
          </p:cNvPicPr>
          <p:nvPr userDrawn="1"/>
        </p:nvPicPr>
        <p:blipFill>
          <a:blip r:embed="rId7"/>
          <a:stretch>
            <a:fillRect/>
          </a:stretch>
        </p:blipFill>
        <p:spPr>
          <a:xfrm>
            <a:off x="1964055" y="2343150"/>
            <a:ext cx="925830" cy="932815"/>
          </a:xfrm>
          <a:prstGeom prst="rect">
            <a:avLst/>
          </a:prstGeom>
          <a:noFill/>
          <a:ln w="9525">
            <a:noFill/>
          </a:ln>
        </p:spPr>
      </p:pic>
      <p:sp>
        <p:nvSpPr>
          <p:cNvPr id="6148" name="Rectangle 4"/>
          <p:cNvSpPr>
            <a:spLocks noGrp="1" noChangeArrowheads="1"/>
          </p:cNvSpPr>
          <p:nvPr>
            <p:ph type="subTitle" idx="1"/>
          </p:nvPr>
        </p:nvSpPr>
        <p:spPr>
          <a:xfrm>
            <a:off x="1371600" y="4868863"/>
            <a:ext cx="6400800" cy="769937"/>
          </a:xfrm>
        </p:spPr>
        <p:txBody>
          <a:bodyPr anchor="ctr"/>
          <a:lstStyle>
            <a:lvl1pPr marL="0" indent="0" algn="ctr">
              <a:spcBef>
                <a:spcPct val="0"/>
              </a:spcBef>
              <a:buClrTx/>
              <a:buFontTx/>
              <a:buNone/>
              <a:defRPr sz="2000">
                <a:solidFill>
                  <a:schemeClr val="bg1"/>
                </a:solidFill>
              </a:defRPr>
            </a:lvl1pPr>
          </a:lstStyle>
          <a:p>
            <a:pPr lvl="0" fontAlgn="base"/>
            <a:r>
              <a:rPr lang="zh-CN" altLang="en-US" strike="noStrike" noProof="0" smtClean="0"/>
              <a:t>单击此处编辑母版副标题样式</a:t>
            </a:r>
            <a:endParaRPr lang="zh-CN" altLang="en-US" strike="noStrike" noProof="0" smtClean="0"/>
          </a:p>
        </p:txBody>
      </p:sp>
      <p:sp>
        <p:nvSpPr>
          <p:cNvPr id="31" name="Rectangle 5"/>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Tx/>
              <a:buNone/>
              <a:defRPr/>
            </a:pPr>
            <a:endParaRPr kumimoji="0" lang="en-US" altLang="zh-CN" b="0" i="0" kern="1200" cap="none" spc="0" normalizeH="0" baseline="0" noProof="0">
              <a:solidFill>
                <a:schemeClr val="tx1"/>
              </a:solidFill>
              <a:latin typeface="+mn-lt"/>
              <a:ea typeface="+mn-ea"/>
              <a:cs typeface="+mn-cs"/>
            </a:endParaRPr>
          </a:p>
        </p:txBody>
      </p:sp>
      <p:pic>
        <p:nvPicPr>
          <p:cNvPr id="2" name="图片 1" descr="师大校徽竖版带英文"/>
          <p:cNvPicPr>
            <a:picLocks noChangeAspect="1"/>
          </p:cNvPicPr>
          <p:nvPr userDrawn="1"/>
        </p:nvPicPr>
        <p:blipFill>
          <a:blip r:embed="rId8" cstate="print"/>
          <a:stretch>
            <a:fillRect/>
          </a:stretch>
        </p:blipFill>
        <p:spPr>
          <a:xfrm>
            <a:off x="-214346" y="-357214"/>
            <a:ext cx="3218180" cy="28644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5" name="日期占位符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7" name="图片 6"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3538" y="871538"/>
            <a:ext cx="2139950" cy="54530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90513" y="871538"/>
            <a:ext cx="6270625" cy="54530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5" name="日期占位符 4"/>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7" name="图片 6"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0513" y="871538"/>
            <a:ext cx="8562975" cy="54530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灯片编号占位符 2"/>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4" name="日期占位符 3"/>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 name="图片 5"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290513" y="871538"/>
            <a:ext cx="8562975" cy="6858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quarter" idx="1"/>
          </p:nvPr>
        </p:nvSpPr>
        <p:spPr>
          <a:xfrm>
            <a:off x="457200" y="1230313"/>
            <a:ext cx="4038600" cy="24701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48200" y="1230313"/>
            <a:ext cx="4038600" cy="24701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57200" y="3852863"/>
            <a:ext cx="4038600" cy="24717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内容占位符 5"/>
          <p:cNvSpPr>
            <a:spLocks noGrp="1"/>
          </p:cNvSpPr>
          <p:nvPr>
            <p:ph sz="quarter" idx="4"/>
          </p:nvPr>
        </p:nvSpPr>
        <p:spPr>
          <a:xfrm>
            <a:off x="4648200" y="3852863"/>
            <a:ext cx="4038600" cy="2471737"/>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8" name="日期占位符 7"/>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0" name="图片 9"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45415" y="997903"/>
            <a:ext cx="8229600" cy="50942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pic>
        <p:nvPicPr>
          <p:cNvPr id="4" name="图片 3" descr="师大校徽带文字（黑字）"/>
          <p:cNvPicPr>
            <a:picLocks noChangeAspect="1"/>
          </p:cNvPicPr>
          <p:nvPr userDrawn="1"/>
        </p:nvPicPr>
        <p:blipFill>
          <a:blip r:embed="rId2" cstate="print"/>
          <a:stretch>
            <a:fillRect/>
          </a:stretch>
        </p:blipFill>
        <p:spPr>
          <a:xfrm>
            <a:off x="6357950" y="0"/>
            <a:ext cx="3091180" cy="71945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99A5BD-D057-4591-85EA-64FF5E67DE9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9789B2-5E2C-4822-B8E1-79B3591900C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endParaRPr lang="zh-CN" altLang="en-US" strike="noStrike" noProof="1" smtClean="0"/>
          </a:p>
        </p:txBody>
      </p:sp>
      <p:sp>
        <p:nvSpPr>
          <p:cNvPr id="4" name="日期占位符 3"/>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 name="图片 5" descr="师大校徽带文字（黑字）"/>
          <p:cNvPicPr>
            <a:picLocks noChangeAspect="1"/>
          </p:cNvPicPr>
          <p:nvPr userDrawn="1"/>
        </p:nvPicPr>
        <p:blipFill>
          <a:blip r:embed="rId2" cstate="print"/>
          <a:stretch>
            <a:fillRect/>
          </a:stretch>
        </p:blipFill>
        <p:spPr>
          <a:xfrm>
            <a:off x="6052820" y="0"/>
            <a:ext cx="3091180" cy="71945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30313"/>
            <a:ext cx="4038600" cy="5094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6" name="日期占位符 5"/>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8" name="图片 7"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00826" y="28572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8" name="日期占位符 7"/>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9" name="页脚占位符 8"/>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0" name="图片 9"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4" name="日期占位符 3"/>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6" name="图片 5"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6" name="日期占位符 5"/>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8" name="图片 7"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920015"/>
              </a:buClr>
              <a:buSzTx/>
              <a:buFont typeface="Wingdings" panose="05000000000000000000" pitchFamily="2" charset="2"/>
              <a:buNone/>
              <a:defRPr/>
            </a:pPr>
            <a:endParaRPr kumimoji="0" lang="zh-CN" altLang="en-US" sz="3200" b="1" i="0" u="none" strike="noStrike" kern="0" cap="none" spc="0" normalizeH="0" baseline="0" noProof="0" smtClean="0">
              <a:ln>
                <a:noFill/>
              </a:ln>
              <a:solidFill>
                <a:srgbClr val="000000"/>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a:xfrm>
            <a:off x="4038600" y="6477000"/>
            <a:ext cx="1219200" cy="244475"/>
          </a:xfrm>
        </p:spPr>
        <p:txBody>
          <a:bodyPr/>
          <a:lstStyle/>
          <a:p>
            <a:pPr lvl="0" algn="ctr" eaLnBrk="1" fontAlgn="base" hangingPunct="1"/>
            <a:fld id="{9A0DB2DC-4C9A-4742-B13C-FB6460FD3503}" type="slidenum">
              <a:rPr lang="en-US" altLang="zh-CN" sz="1000" strike="noStrike" noProof="1" dirty="0">
                <a:latin typeface="Arial" panose="020B0604020202020204" pitchFamily="34" charset="0"/>
                <a:ea typeface="宋体" panose="02010600030101010101" pitchFamily="2" charset="-122"/>
                <a:cs typeface="+mn-ea"/>
              </a:rPr>
            </a:fld>
            <a:endParaRPr lang="en-US" altLang="zh-CN" sz="1000" strike="noStrike" noProof="1">
              <a:ea typeface="宋体" panose="02010600030101010101" pitchFamily="2" charset="-122"/>
            </a:endParaRPr>
          </a:p>
        </p:txBody>
      </p:sp>
      <p:sp>
        <p:nvSpPr>
          <p:cNvPr id="6" name="日期占位符 5"/>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7" name="页脚占位符 6"/>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8" name="图片 7" descr="师大校徽带文字（黑字）"/>
          <p:cNvPicPr>
            <a:picLocks noChangeAspect="1"/>
          </p:cNvPicPr>
          <p:nvPr userDrawn="1"/>
        </p:nvPicPr>
        <p:blipFill>
          <a:blip r:embed="rId2" cstate="print"/>
          <a:stretch>
            <a:fillRect/>
          </a:stretch>
        </p:blipFill>
        <p:spPr>
          <a:xfrm>
            <a:off x="6215074" y="0"/>
            <a:ext cx="3091180" cy="7194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3" Type="http://schemas.openxmlformats.org/officeDocument/2006/relationships/theme" Target="../theme/theme4.xml"/><Relationship Id="rId12" Type="http://schemas.openxmlformats.org/officeDocument/2006/relationships/image" Target="../media/image9.png"/><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sp>
        <p:nvSpPr>
          <p:cNvPr id="5128" name="Rectangle 8"/>
          <p:cNvSpPr>
            <a:spLocks noGrp="1" noChangeArrowheads="1"/>
          </p:cNvSpPr>
          <p:nvPr>
            <p:ph type="ftr" sz="quarter" idx="3"/>
          </p:nvPr>
        </p:nvSpPr>
        <p:spPr bwMode="auto">
          <a:xfrm>
            <a:off x="447675" y="6477000"/>
            <a:ext cx="2209800" cy="244475"/>
          </a:xfrm>
          <a:prstGeom prst="rect">
            <a:avLst/>
          </a:prstGeom>
          <a:noFill/>
          <a:ln>
            <a:noFill/>
          </a:ln>
          <a:effectLst/>
        </p:spPr>
        <p:txBody>
          <a:bodyPr vert="horz" wrap="square" lIns="91440" tIns="45720" rIns="91440" bIns="45720" numCol="1" anchor="t" anchorCtr="0" compatLnSpc="1"/>
          <a:lstStyle>
            <a:lvl1pPr algn="ctr">
              <a:defRPr sz="1000">
                <a:latin typeface="Arial" panose="020B0604020202020204" pitchFamily="34" charset="0"/>
                <a:ea typeface="宋体" panose="02010600030101010101" pitchFamily="2" charset="-122"/>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31" name="Rectangle 14"/>
          <p:cNvSpPr>
            <a:spLocks noGrp="1"/>
          </p:cNvSpPr>
          <p:nvPr>
            <p:ph type="title"/>
          </p:nvPr>
        </p:nvSpPr>
        <p:spPr>
          <a:xfrm>
            <a:off x="290513" y="871538"/>
            <a:ext cx="8562975" cy="685800"/>
          </a:xfrm>
          <a:prstGeom prst="rect">
            <a:avLst/>
          </a:prstGeom>
          <a:noFill/>
          <a:ln w="9525">
            <a:noFill/>
          </a:ln>
        </p:spPr>
        <p:txBody>
          <a:bodyPr anchor="ctr"/>
          <a:lstStyle/>
          <a:p>
            <a:pPr lvl="0"/>
            <a:endParaRPr lang="zh-CN" altLang="en-US" dirty="0"/>
          </a:p>
        </p:txBody>
      </p:sp>
      <p:sp>
        <p:nvSpPr>
          <p:cNvPr id="5135" name="Rectangle 15"/>
          <p:cNvSpPr>
            <a:spLocks noGrp="1" noChangeArrowheads="1"/>
          </p:cNvSpPr>
          <p:nvPr>
            <p:ph type="body" idx="1"/>
          </p:nvPr>
        </p:nvSpPr>
        <p:spPr bwMode="auto">
          <a:xfrm>
            <a:off x="338455" y="1207453"/>
            <a:ext cx="8229600" cy="5094288"/>
          </a:xfrm>
          <a:prstGeom prst="rect">
            <a:avLst/>
          </a:prstGeom>
          <a:noFill/>
          <a:ln>
            <a:noFill/>
          </a:ln>
          <a:effectLst/>
        </p:spPr>
        <p:txBody>
          <a:bodyPr vert="horz" wrap="square" lIns="91440" tIns="45720" rIns="91440" bIns="45720" numCol="1" anchor="t" anchorCtr="0" compatLnSpc="1"/>
          <a:lstStyle/>
          <a:p>
            <a:pPr lvl="0" fontAlgn="base"/>
            <a:endParaRPr lang="zh-CN" altLang="en-US" strike="noStrike" noProof="1" smtClean="0"/>
          </a:p>
        </p:txBody>
      </p:sp>
      <p:sp>
        <p:nvSpPr>
          <p:cNvPr id="3" name="Rectangle 97"/>
          <p:cNvSpPr/>
          <p:nvPr/>
        </p:nvSpPr>
        <p:spPr>
          <a:xfrm>
            <a:off x="4415314" y="6578600"/>
            <a:ext cx="308610" cy="273050"/>
          </a:xfrm>
          <a:prstGeom prst="rect">
            <a:avLst/>
          </a:prstGeom>
          <a:noFill/>
          <a:ln w="22225">
            <a:noFill/>
          </a:ln>
        </p:spPr>
        <p:txBody>
          <a:bodyPr wrap="none" lIns="91422" tIns="45711" rIns="91422" bIns="45711" anchor="t">
            <a:spAutoFit/>
          </a:bodyPr>
          <a:lstStyle/>
          <a:p>
            <a:pPr lvl="0" indent="0" algn="ctr"/>
            <a:endParaRPr lang="en-US" altLang="zh-CN" sz="1200" b="1" dirty="0">
              <a:solidFill>
                <a:srgbClr val="FFFFFF"/>
              </a:solidFill>
              <a:latin typeface="Arial" panose="020B0604020202020204" pitchFamily="34" charset="0"/>
              <a:ea typeface="微软雅黑" panose="020B0503020204020204" pitchFamily="34" charset="-122"/>
            </a:endParaRPr>
          </a:p>
        </p:txBody>
      </p:sp>
      <p:pic>
        <p:nvPicPr>
          <p:cNvPr id="1038" name="Picture 100"/>
          <p:cNvPicPr>
            <a:picLocks noChangeAspect="1"/>
          </p:cNvPicPr>
          <p:nvPr/>
        </p:nvPicPr>
        <p:blipFill>
          <a:blip r:embed="rId14"/>
          <a:stretch>
            <a:fillRect/>
          </a:stretch>
        </p:blipFill>
        <p:spPr>
          <a:xfrm>
            <a:off x="3132138" y="0"/>
            <a:ext cx="1152525" cy="879475"/>
          </a:xfrm>
          <a:prstGeom prst="rect">
            <a:avLst/>
          </a:prstGeom>
          <a:noFill/>
          <a:ln w="9525">
            <a:noFill/>
          </a:ln>
        </p:spPr>
      </p:pic>
      <p:pic>
        <p:nvPicPr>
          <p:cNvPr id="1039" name="Picture 101"/>
          <p:cNvPicPr>
            <a:picLocks noChangeAspect="1"/>
          </p:cNvPicPr>
          <p:nvPr/>
        </p:nvPicPr>
        <p:blipFill>
          <a:blip r:embed="rId14"/>
          <a:stretch>
            <a:fillRect/>
          </a:stretch>
        </p:blipFill>
        <p:spPr>
          <a:xfrm rot="2400000">
            <a:off x="5219700" y="-114300"/>
            <a:ext cx="1152525" cy="879475"/>
          </a:xfrm>
          <a:prstGeom prst="rect">
            <a:avLst/>
          </a:prstGeom>
          <a:noFill/>
          <a:ln w="9525">
            <a:noFill/>
          </a:ln>
        </p:spPr>
      </p:pic>
      <p:pic>
        <p:nvPicPr>
          <p:cNvPr id="1041" name="Picture 100"/>
          <p:cNvPicPr>
            <a:picLocks noChangeAspect="1"/>
          </p:cNvPicPr>
          <p:nvPr userDrawn="1"/>
        </p:nvPicPr>
        <p:blipFill>
          <a:blip r:embed="rId14"/>
          <a:stretch>
            <a:fillRect/>
          </a:stretch>
        </p:blipFill>
        <p:spPr>
          <a:xfrm>
            <a:off x="6659563" y="4797425"/>
            <a:ext cx="2166937" cy="1633538"/>
          </a:xfrm>
          <a:prstGeom prst="rect">
            <a:avLst/>
          </a:prstGeom>
          <a:noFill/>
          <a:ln w="9525">
            <a:noFill/>
          </a:ln>
        </p:spPr>
      </p:pic>
      <p:pic>
        <p:nvPicPr>
          <p:cNvPr id="1042" name="Picture 101"/>
          <p:cNvPicPr>
            <a:picLocks noChangeAspect="1"/>
          </p:cNvPicPr>
          <p:nvPr userDrawn="1"/>
        </p:nvPicPr>
        <p:blipFill>
          <a:blip r:embed="rId14"/>
          <a:stretch>
            <a:fillRect/>
          </a:stretch>
        </p:blipFill>
        <p:spPr>
          <a:xfrm rot="2400000">
            <a:off x="7185025" y="933450"/>
            <a:ext cx="1644650" cy="12541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sz="2600" b="1">
          <a:solidFill>
            <a:schemeClr val="tx1"/>
          </a:solidFill>
          <a:latin typeface="微软雅黑" panose="020B0503020204020204" pitchFamily="34" charset="-122"/>
          <a:ea typeface="微软雅黑" panose="020B0503020204020204" pitchFamily="34" charset="-122"/>
        </a:defRPr>
      </a:lvl9pPr>
    </p:titleStyle>
    <p:bodyStyle>
      <a:lvl1pPr marL="0" indent="0" algn="l" rtl="0" eaLnBrk="0" fontAlgn="base" hangingPunct="0">
        <a:spcBef>
          <a:spcPct val="20000"/>
        </a:spcBef>
        <a:spcAft>
          <a:spcPct val="0"/>
        </a:spcAft>
        <a:buClr>
          <a:srgbClr val="920015"/>
        </a:buClr>
        <a:buFont typeface="Wingdings" panose="05000000000000000000" pitchFamily="2" charset="2"/>
        <a:buNone/>
        <a:defRPr sz="2400" b="1">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rgbClr val="920015"/>
        </a:buClr>
        <a:buFont typeface="Wingdings" panose="05000000000000000000" pitchFamily="2" charset="2"/>
        <a:buChar char="ü"/>
        <a:defRPr sz="2800" b="1">
          <a:solidFill>
            <a:srgbClr val="000000"/>
          </a:solidFill>
          <a:latin typeface="+mn-lt"/>
          <a:ea typeface="+mn-ea"/>
        </a:defRPr>
      </a:lvl2pPr>
      <a:lvl3pPr marL="922655" indent="-8255" algn="l" rtl="0" eaLnBrk="0" fontAlgn="base" hangingPunct="0">
        <a:spcBef>
          <a:spcPct val="20000"/>
        </a:spcBef>
        <a:spcAft>
          <a:spcPct val="0"/>
        </a:spcAft>
        <a:buClr>
          <a:srgbClr val="920015"/>
        </a:buClr>
        <a:buChar char="•"/>
        <a:defRPr sz="2400">
          <a:solidFill>
            <a:srgbClr val="000000"/>
          </a:solidFill>
          <a:latin typeface="+mn-lt"/>
          <a:ea typeface="+mn-ea"/>
        </a:defRPr>
      </a:lvl3pPr>
      <a:lvl4pPr marL="1101725" indent="243205" algn="l" rtl="0" eaLnBrk="0" fontAlgn="base" hangingPunct="0">
        <a:spcBef>
          <a:spcPct val="20000"/>
        </a:spcBef>
        <a:spcAft>
          <a:spcPct val="0"/>
        </a:spcAft>
        <a:buClr>
          <a:srgbClr val="920015"/>
        </a:buClr>
        <a:buChar char="–"/>
        <a:defRPr sz="2000">
          <a:solidFill>
            <a:srgbClr val="000000"/>
          </a:solidFill>
          <a:latin typeface="+mn-lt"/>
          <a:ea typeface="+mn-ea"/>
        </a:defRPr>
      </a:lvl4pPr>
      <a:lvl5pPr marL="1524000" indent="304800" algn="l" rtl="0" eaLnBrk="0" fontAlgn="base" hangingPunct="0">
        <a:spcBef>
          <a:spcPct val="20000"/>
        </a:spcBef>
        <a:spcAft>
          <a:spcPct val="0"/>
        </a:spcAft>
        <a:buClr>
          <a:srgbClr val="920015"/>
        </a:buClr>
        <a:buChar char="»"/>
        <a:defRPr sz="2000">
          <a:solidFill>
            <a:srgbClr val="000000"/>
          </a:solidFill>
          <a:latin typeface="+mn-lt"/>
          <a:ea typeface="+mn-ea"/>
        </a:defRPr>
      </a:lvl5pPr>
      <a:lvl6pPr marL="1981200" algn="l" rtl="0" fontAlgn="base">
        <a:spcBef>
          <a:spcPct val="20000"/>
        </a:spcBef>
        <a:spcAft>
          <a:spcPct val="0"/>
        </a:spcAft>
        <a:buClr>
          <a:srgbClr val="920015"/>
        </a:buClr>
        <a:defRPr sz="2000">
          <a:solidFill>
            <a:srgbClr val="000000"/>
          </a:solidFill>
          <a:latin typeface="+mn-lt"/>
          <a:ea typeface="+mn-ea"/>
        </a:defRPr>
      </a:lvl6pPr>
      <a:lvl7pPr marL="2438400" algn="l" rtl="0" fontAlgn="base">
        <a:spcBef>
          <a:spcPct val="20000"/>
        </a:spcBef>
        <a:spcAft>
          <a:spcPct val="0"/>
        </a:spcAft>
        <a:buClr>
          <a:srgbClr val="920015"/>
        </a:buClr>
        <a:defRPr sz="2000">
          <a:solidFill>
            <a:srgbClr val="000000"/>
          </a:solidFill>
          <a:latin typeface="+mn-lt"/>
          <a:ea typeface="+mn-ea"/>
        </a:defRPr>
      </a:lvl7pPr>
      <a:lvl8pPr marL="2895600" algn="l" rtl="0" fontAlgn="base">
        <a:spcBef>
          <a:spcPct val="20000"/>
        </a:spcBef>
        <a:spcAft>
          <a:spcPct val="0"/>
        </a:spcAft>
        <a:buClr>
          <a:srgbClr val="920015"/>
        </a:buClr>
        <a:defRPr sz="2000">
          <a:solidFill>
            <a:srgbClr val="000000"/>
          </a:solidFill>
          <a:latin typeface="+mn-lt"/>
          <a:ea typeface="+mn-ea"/>
        </a:defRPr>
      </a:lvl8pPr>
      <a:lvl9pPr marL="3352800" algn="l" rtl="0" fontAlgn="base">
        <a:spcBef>
          <a:spcPct val="20000"/>
        </a:spcBef>
        <a:spcAft>
          <a:spcPct val="0"/>
        </a:spcAft>
        <a:buClr>
          <a:srgbClr val="920015"/>
        </a:buClr>
        <a:defRPr sz="2000">
          <a:solidFill>
            <a:srgbClr val="0000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9A5BD-D057-4591-85EA-64FF5E67DE98}"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789B2-5E2C-4822-B8E1-79B3591900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2051"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2" name="文本占位符 2"/>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75000"/>
          </a:schemeClr>
        </a:solidFill>
        <a:effectLst/>
      </p:bgPr>
    </p:bg>
    <p:spTree>
      <p:nvGrpSpPr>
        <p:cNvPr id="1" name=""/>
        <p:cNvGrpSpPr/>
        <p:nvPr/>
      </p:nvGrpSpPr>
      <p:grpSpPr>
        <a:xfrm>
          <a:off x="0" y="0"/>
          <a:ext cx="0" cy="0"/>
          <a:chOff x="0" y="0"/>
          <a:chExt cx="0" cy="0"/>
        </a:xfrm>
      </p:grpSpPr>
      <p:sp>
        <p:nvSpPr>
          <p:cNvPr id="3074" name="矩形 6"/>
          <p:cNvSpPr>
            <a:spLocks noChangeArrowheads="1"/>
          </p:cNvSpPr>
          <p:nvPr/>
        </p:nvSpPr>
        <p:spPr bwMode="auto">
          <a:xfrm>
            <a:off x="0" y="0"/>
            <a:ext cx="2843213" cy="6858000"/>
          </a:xfrm>
          <a:prstGeom prst="rect">
            <a:avLst/>
          </a:prstGeom>
          <a:solidFill>
            <a:srgbClr val="7A0012"/>
          </a:solidFill>
          <a:ln w="9525" algn="ctr">
            <a:noFill/>
            <a:miter lim="800000"/>
          </a:ln>
          <a:effectLst/>
        </p:spPr>
        <p:txBody>
          <a:bodyPr wrap="none" anchor="ctr"/>
          <a:lstStyle/>
          <a:p>
            <a:pPr marL="342900" marR="0" lvl="0" indent="-342900" algn="just" defTabSz="914400" rtl="0" eaLnBrk="1" fontAlgn="base" latinLnBrk="0" hangingPunct="1">
              <a:lnSpc>
                <a:spcPct val="130000"/>
              </a:lnSpc>
              <a:spcBef>
                <a:spcPct val="20000"/>
              </a:spcBef>
              <a:spcAft>
                <a:spcPct val="0"/>
              </a:spcAft>
              <a:buClr>
                <a:srgbClr val="FF9933"/>
              </a:buClr>
              <a:buSzPct val="150000"/>
              <a:buFont typeface="Wingdings" panose="05000000000000000000" pitchFamily="2" charset="2"/>
              <a:buNone/>
              <a:defRPr/>
            </a:pPr>
            <a:endParaRPr kumimoji="0" lang="zh-CN" altLang="en-US" sz="220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075" name="Picture 5"/>
          <p:cNvPicPr>
            <a:picLocks noChangeAspect="1"/>
          </p:cNvPicPr>
          <p:nvPr userDrawn="1"/>
        </p:nvPicPr>
        <p:blipFill>
          <a:blip r:embed="rId12"/>
          <a:stretch>
            <a:fillRect/>
          </a:stretch>
        </p:blipFill>
        <p:spPr>
          <a:xfrm>
            <a:off x="6819900" y="5057775"/>
            <a:ext cx="2324100" cy="1800225"/>
          </a:xfrm>
          <a:prstGeom prst="rect">
            <a:avLst/>
          </a:prstGeom>
          <a:noFill/>
          <a:ln w="9525">
            <a:noFill/>
          </a:ln>
        </p:spPr>
      </p:pic>
      <p:sp>
        <p:nvSpPr>
          <p:cNvPr id="3076" name="标题占位符 1"/>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3077" name="文本占位符 2"/>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43.png"/><Relationship Id="rId1"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2820988" y="1218883"/>
            <a:ext cx="6875463" cy="865188"/>
          </a:xfrm>
        </p:spPr>
        <p:txBody>
          <a:bodyPr vert="horz" wrap="square" lIns="91440" tIns="45720" rIns="91440" bIns="45720" numCol="1" anchor="ctr" anchorCtr="0" compatLnSpc="1"/>
          <a:lstStyle/>
          <a:p>
            <a:pPr algn="l" eaLnBrk="1" fontAlgn="base" hangingPunct="1"/>
            <a:r>
              <a:rPr lang="en-US" altLang="zh-CN" sz="3800" strike="noStrike" noProof="1">
                <a:solidFill>
                  <a:schemeClr val="tx1"/>
                </a:solidFill>
                <a:effectLst>
                  <a:outerShdw blurRad="38100" dist="38100" dir="2700000">
                    <a:srgbClr val="C0C0C0"/>
                  </a:outerShdw>
                </a:effectLst>
                <a:latin typeface="华文中宋" panose="02010600040101010101" pitchFamily="2" charset="-122"/>
                <a:ea typeface="华文中宋" panose="02010600040101010101" pitchFamily="2" charset="-122"/>
                <a:cs typeface="+mj-cs"/>
              </a:rPr>
              <a:t> </a:t>
            </a:r>
            <a:r>
              <a:rPr lang="zh-CN" altLang="en-US" sz="3200" strike="noStrike" noProof="1">
                <a:solidFill>
                  <a:schemeClr val="tx1"/>
                </a:solidFill>
                <a:effectLst>
                  <a:outerShdw blurRad="38100" dist="38100" dir="2700000">
                    <a:srgbClr val="C0C0C0"/>
                  </a:outerShdw>
                </a:effectLst>
                <a:latin typeface="+mj-ea"/>
                <a:cs typeface="+mj-cs"/>
              </a:rPr>
              <a:t>个人收入网上申报系统使用指南</a:t>
            </a:r>
            <a:endParaRPr lang="zh-CN" altLang="en-US" sz="3200" strike="noStrike" noProof="1">
              <a:solidFill>
                <a:schemeClr val="tx1"/>
              </a:solidFill>
              <a:effectLst>
                <a:outerShdw blurRad="38100" dist="38100" dir="2700000">
                  <a:srgbClr val="C0C0C0"/>
                </a:outerShdw>
              </a:effectLst>
              <a:latin typeface="+mj-ea"/>
              <a:cs typeface="+mj-cs"/>
            </a:endParaRPr>
          </a:p>
        </p:txBody>
      </p:sp>
      <p:sp>
        <p:nvSpPr>
          <p:cNvPr id="2052" name="Text Box 4"/>
          <p:cNvSpPr txBox="1">
            <a:spLocks noChangeArrowheads="1"/>
          </p:cNvSpPr>
          <p:nvPr/>
        </p:nvSpPr>
        <p:spPr bwMode="auto">
          <a:xfrm>
            <a:off x="4791075" y="4568190"/>
            <a:ext cx="1101090" cy="365125"/>
          </a:xfrm>
          <a:prstGeom prst="rect">
            <a:avLst/>
          </a:prstGeom>
          <a:noFill/>
          <a:ln>
            <a:noFill/>
          </a:ln>
          <a:effectLst/>
        </p:spPr>
        <p:txBody>
          <a:bodyPr wrap="none" anchor="ctr"/>
          <a:lstStyle>
            <a:lvl1pPr eaLnBrk="0" hangingPunct="0">
              <a:defRPr sz="1400">
                <a:solidFill>
                  <a:schemeClr val="tx1"/>
                </a:solidFill>
                <a:latin typeface="Arial" panose="020B0604020202020204" pitchFamily="34" charset="0"/>
                <a:ea typeface="华文中宋" panose="02010600040101010101" pitchFamily="2" charset="-122"/>
              </a:defRPr>
            </a:lvl1pPr>
            <a:lvl2pPr marL="742950" indent="-285750" eaLnBrk="0" hangingPunct="0">
              <a:defRPr sz="1400">
                <a:solidFill>
                  <a:schemeClr val="tx1"/>
                </a:solidFill>
                <a:latin typeface="Arial" panose="020B0604020202020204" pitchFamily="34" charset="0"/>
                <a:ea typeface="华文中宋" panose="02010600040101010101" pitchFamily="2" charset="-122"/>
              </a:defRPr>
            </a:lvl2pPr>
            <a:lvl3pPr marL="1143000" indent="-228600" eaLnBrk="0" hangingPunct="0">
              <a:defRPr sz="1400">
                <a:solidFill>
                  <a:schemeClr val="tx1"/>
                </a:solidFill>
                <a:latin typeface="Arial" panose="020B0604020202020204" pitchFamily="34" charset="0"/>
                <a:ea typeface="华文中宋" panose="02010600040101010101" pitchFamily="2" charset="-122"/>
              </a:defRPr>
            </a:lvl3pPr>
            <a:lvl4pPr marL="1600200" indent="-228600" eaLnBrk="0" hangingPunct="0">
              <a:defRPr sz="1400">
                <a:solidFill>
                  <a:schemeClr val="tx1"/>
                </a:solidFill>
                <a:latin typeface="Arial" panose="020B0604020202020204" pitchFamily="34" charset="0"/>
                <a:ea typeface="华文中宋" panose="02010600040101010101" pitchFamily="2" charset="-122"/>
              </a:defRPr>
            </a:lvl4pPr>
            <a:lvl5pPr marL="2057400" indent="-228600" eaLnBrk="0" hangingPunct="0">
              <a:defRPr sz="1400">
                <a:solidFill>
                  <a:schemeClr val="tx1"/>
                </a:solidFill>
                <a:latin typeface="Arial" panose="020B0604020202020204" pitchFamily="34" charset="0"/>
                <a:ea typeface="华文中宋" panose="02010600040101010101" pitchFamily="2"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华文中宋" panose="02010600040101010101" pitchFamily="2"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华文中宋" panose="02010600040101010101" pitchFamily="2"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华文中宋" panose="02010600040101010101" pitchFamily="2"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dirty="0">
                <a:latin typeface="华文楷体" panose="02010600040101010101" pitchFamily="2" charset="-122"/>
                <a:ea typeface="华文楷体" panose="02010600040101010101" pitchFamily="2" charset="-122"/>
                <a:cs typeface="+mn-ea"/>
              </a:rPr>
              <a:t>   </a:t>
            </a:r>
            <a:endParaRPr kumimoji="0" lang="zh-CN" altLang="en-US" sz="2400" b="1" i="0" u="none" strike="noStrike" kern="1200" cap="none" spc="0" normalizeH="0" baseline="0" noProof="0" dirty="0" smtClean="0">
              <a:ln>
                <a:noFill/>
              </a:ln>
              <a:solidFill>
                <a:srgbClr val="B4001A"/>
              </a:solidFill>
              <a:effectLst>
                <a:outerShdw blurRad="38100" dist="38100" dir="2700000" algn="tl">
                  <a:srgbClr val="C0C0C0"/>
                </a:outerShdw>
              </a:effectLst>
              <a:uLnTx/>
              <a:uFillTx/>
              <a:latin typeface="华文楷体" panose="02010600040101010101" pitchFamily="2" charset="-122"/>
              <a:ea typeface="华文楷体" panose="02010600040101010101" pitchFamily="2" charset="-122"/>
              <a:cs typeface="+mn-ea"/>
            </a:endParaRPr>
          </a:p>
        </p:txBody>
      </p:sp>
      <p:sp>
        <p:nvSpPr>
          <p:cNvPr id="8195" name="TextBox 3"/>
          <p:cNvSpPr txBox="1"/>
          <p:nvPr/>
        </p:nvSpPr>
        <p:spPr>
          <a:xfrm>
            <a:off x="2900045" y="3676015"/>
            <a:ext cx="5357813" cy="1557349"/>
          </a:xfrm>
          <a:prstGeom prst="rect">
            <a:avLst/>
          </a:prstGeom>
          <a:noFill/>
          <a:ln w="9525">
            <a:noFill/>
          </a:ln>
        </p:spPr>
        <p:txBody>
          <a:bodyPr wrap="square" anchor="t">
            <a:spAutoFit/>
          </a:bodyPr>
          <a:lstStyle/>
          <a:p>
            <a:pPr lvl="0" indent="0" algn="ctr">
              <a:spcBef>
                <a:spcPct val="20000"/>
              </a:spcBef>
              <a:buClr>
                <a:schemeClr val="bg2"/>
              </a:buClr>
              <a:buSzPct val="75000"/>
            </a:pPr>
            <a:r>
              <a:rPr lang="zh-CN" altLang="en-US" sz="2800" b="1" dirty="0">
                <a:solidFill>
                  <a:srgbClr val="FF0000"/>
                </a:solidFill>
                <a:latin typeface="+mj-ea"/>
                <a:ea typeface="+mj-ea"/>
              </a:rPr>
              <a:t>陕西师范大学财务处</a:t>
            </a:r>
            <a:endParaRPr lang="zh-CN" altLang="en-US" sz="2800" b="1" dirty="0">
              <a:solidFill>
                <a:srgbClr val="FF0000"/>
              </a:solidFill>
              <a:latin typeface="+mj-ea"/>
              <a:ea typeface="+mj-ea"/>
            </a:endParaRPr>
          </a:p>
          <a:p>
            <a:pPr lvl="0" indent="0" algn="ctr">
              <a:spcBef>
                <a:spcPct val="20000"/>
              </a:spcBef>
              <a:buClr>
                <a:schemeClr val="bg2"/>
              </a:buClr>
              <a:buSzPct val="75000"/>
            </a:pPr>
            <a:endParaRPr lang="zh-CN" altLang="en-US" sz="2800" b="1" dirty="0">
              <a:solidFill>
                <a:srgbClr val="FF0000"/>
              </a:solidFill>
              <a:latin typeface="华文楷体" panose="02010600040101010101" pitchFamily="2" charset="-122"/>
              <a:ea typeface="华文楷体" panose="02010600040101010101" pitchFamily="2" charset="-122"/>
            </a:endParaRPr>
          </a:p>
          <a:p>
            <a:pPr lvl="0" indent="0" algn="ctr">
              <a:spcBef>
                <a:spcPct val="20000"/>
              </a:spcBef>
              <a:buClr>
                <a:schemeClr val="bg2"/>
              </a:buClr>
              <a:buSzPct val="75000"/>
            </a:pPr>
            <a:r>
              <a:rPr lang="zh-CN" altLang="zh-CN" sz="2800" b="1" dirty="0">
                <a:solidFill>
                  <a:srgbClr val="FF0000"/>
                </a:solidFill>
                <a:latin typeface="+mj-ea"/>
                <a:ea typeface="+mj-ea"/>
              </a:rPr>
              <a:t>二</a:t>
            </a:r>
            <a:r>
              <a:rPr lang="en-US" altLang="zh-CN" sz="2800" b="1" dirty="0">
                <a:solidFill>
                  <a:srgbClr val="FF0000"/>
                </a:solidFill>
                <a:latin typeface="+mj-ea"/>
                <a:ea typeface="+mj-ea"/>
              </a:rPr>
              <a:t>0</a:t>
            </a:r>
            <a:r>
              <a:rPr lang="zh-CN" altLang="en-US" sz="2800" b="1" dirty="0">
                <a:solidFill>
                  <a:srgbClr val="FF0000"/>
                </a:solidFill>
                <a:latin typeface="+mj-ea"/>
                <a:ea typeface="+mj-ea"/>
              </a:rPr>
              <a:t>一七年三月</a:t>
            </a:r>
            <a:endParaRPr lang="zh-CN" altLang="en-US" sz="2800"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346" y="785794"/>
            <a:ext cx="3500462" cy="461665"/>
          </a:xfrm>
          <a:prstGeom prst="rect">
            <a:avLst/>
          </a:prstGeom>
          <a:noFill/>
        </p:spPr>
        <p:txBody>
          <a:bodyPr wrap="square" rtlCol="0" anchor="t">
            <a:spAutoFit/>
          </a:bodyPr>
          <a:lstStyle/>
          <a:p>
            <a:pPr algn="l"/>
            <a:r>
              <a:rPr lang="zh-CN" altLang="en-US" sz="2400" b="1" dirty="0">
                <a:solidFill>
                  <a:srgbClr val="FF0000"/>
                </a:solidFill>
                <a:latin typeface="+mn-lt"/>
                <a:ea typeface="+mn-lt"/>
                <a:cs typeface="+mn-ea"/>
                <a:sym typeface="+mn-ea"/>
              </a:rPr>
              <a:t>    </a:t>
            </a:r>
            <a:r>
              <a:rPr lang="zh-CN" altLang="en-US" sz="2000" b="1" dirty="0" smtClean="0">
                <a:solidFill>
                  <a:srgbClr val="FF0000"/>
                </a:solidFill>
                <a:latin typeface="+mn-lt"/>
                <a:ea typeface="+mn-lt"/>
                <a:cs typeface="+mn-ea"/>
                <a:sym typeface="+mn-ea"/>
              </a:rPr>
              <a:t>第四步 </a:t>
            </a:r>
            <a:r>
              <a:rPr lang="zh-CN" altLang="en-US" sz="2000" b="1" dirty="0">
                <a:solidFill>
                  <a:srgbClr val="FF0000"/>
                </a:solidFill>
                <a:latin typeface="+mn-lt"/>
                <a:ea typeface="+mn-lt"/>
                <a:cs typeface="+mn-ea"/>
                <a:sym typeface="+mn-ea"/>
              </a:rPr>
              <a:t>打印申报单据</a:t>
            </a:r>
            <a:endParaRPr lang="zh-CN" altLang="en-US" sz="2000" b="1" dirty="0">
              <a:solidFill>
                <a:srgbClr val="FF0000"/>
              </a:solidFill>
              <a:latin typeface="+mn-lt"/>
              <a:ea typeface="+mn-lt"/>
              <a:cs typeface="+mn-ea"/>
            </a:endParaRPr>
          </a:p>
        </p:txBody>
      </p:sp>
      <p:sp>
        <p:nvSpPr>
          <p:cNvPr id="4" name="文本框 3"/>
          <p:cNvSpPr txBox="1"/>
          <p:nvPr/>
        </p:nvSpPr>
        <p:spPr>
          <a:xfrm>
            <a:off x="188595" y="3714752"/>
            <a:ext cx="8812561" cy="1463040"/>
          </a:xfrm>
          <a:prstGeom prst="rect">
            <a:avLst/>
          </a:prstGeom>
          <a:noFill/>
        </p:spPr>
        <p:txBody>
          <a:bodyPr wrap="square" rtlCol="0" anchor="t">
            <a:spAutoFit/>
          </a:bodyPr>
          <a:lstStyle/>
          <a:p>
            <a:pPr marL="285750" indent="-285750">
              <a:lnSpc>
                <a:spcPct val="150000"/>
              </a:lnSpc>
              <a:buFont typeface="Wingdings" panose="05000000000000000000" charset="0"/>
              <a:buChar char="Ø"/>
            </a:pPr>
            <a:r>
              <a:rPr lang="zh-CN" altLang="en-US" sz="2000" dirty="0" smtClean="0">
                <a:cs typeface="+mn-ea"/>
                <a:sym typeface="+mn-ea"/>
              </a:rPr>
              <a:t>方式</a:t>
            </a:r>
            <a:r>
              <a:rPr lang="zh-CN" altLang="en-US" sz="2000" dirty="0">
                <a:cs typeface="+mn-ea"/>
                <a:sym typeface="+mn-ea"/>
              </a:rPr>
              <a:t>一：根据提交申报信息后，弹出的对话框，单击确认 即可打印单据</a:t>
            </a:r>
            <a:r>
              <a:rPr lang="zh-CN" altLang="en-US" sz="2000" dirty="0" smtClean="0">
                <a:cs typeface="+mn-ea"/>
                <a:sym typeface="+mn-ea"/>
              </a:rPr>
              <a:t>。</a:t>
            </a:r>
            <a:endParaRPr lang="zh-CN" altLang="en-US" sz="2000" dirty="0">
              <a:cs typeface="+mn-ea"/>
              <a:sym typeface="+mn-ea"/>
            </a:endParaRPr>
          </a:p>
          <a:p>
            <a:pPr marL="285750" indent="-285750">
              <a:lnSpc>
                <a:spcPct val="150000"/>
              </a:lnSpc>
              <a:buFont typeface="Wingdings" panose="05000000000000000000" charset="0"/>
              <a:buChar char="Ø"/>
            </a:pPr>
            <a:r>
              <a:rPr lang="zh-CN" altLang="en-US" sz="2000" dirty="0">
                <a:cs typeface="+mn-ea"/>
                <a:sym typeface="+mn-ea"/>
              </a:rPr>
              <a:t>方式二：选择左侧校内人员其他工薪收入申报菜单中的其他工薪收入申报管理子菜单，可以对申报单据进行如下操作：打印、复制，和删除。</a:t>
            </a:r>
            <a:endParaRPr lang="en-US" altLang="zh-CN" sz="2000" dirty="0">
              <a:cs typeface="+mn-ea"/>
              <a:sym typeface="+mn-ea"/>
            </a:endParaRPr>
          </a:p>
        </p:txBody>
      </p:sp>
      <p:sp>
        <p:nvSpPr>
          <p:cNvPr id="8" name="文本框 7"/>
          <p:cNvSpPr txBox="1"/>
          <p:nvPr/>
        </p:nvSpPr>
        <p:spPr>
          <a:xfrm>
            <a:off x="-31" y="128250"/>
            <a:ext cx="7016115" cy="483235"/>
          </a:xfrm>
          <a:prstGeom prst="rect">
            <a:avLst/>
          </a:prstGeom>
          <a:noFill/>
        </p:spPr>
        <p:txBody>
          <a:bodyPr wrap="square" rtlCol="0" anchor="t">
            <a:spAutoFit/>
          </a:bodyPr>
          <a:lstStyle/>
          <a:p>
            <a:pPr algn="l"/>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一</a:t>
            </a:r>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校内人员其他工薪收入发放  </a:t>
            </a:r>
            <a:r>
              <a:rPr lang="zh-CN" altLang="en-US" sz="2400" b="1" dirty="0">
                <a:solidFill>
                  <a:srgbClr val="FF0000"/>
                </a:solidFill>
                <a:latin typeface="+mn-lt"/>
                <a:ea typeface="+mn-lt"/>
                <a:cs typeface="+mn-ea"/>
              </a:rPr>
              <a:t>  </a:t>
            </a:r>
            <a:endParaRPr lang="zh-CN" altLang="en-US" sz="2400" dirty="0">
              <a:latin typeface="+mn-lt"/>
              <a:ea typeface="+mn-lt"/>
            </a:endParaRPr>
          </a:p>
        </p:txBody>
      </p:sp>
      <p:pic>
        <p:nvPicPr>
          <p:cNvPr id="5" name="图片 4"/>
          <p:cNvPicPr>
            <a:picLocks noChangeAspect="1"/>
          </p:cNvPicPr>
          <p:nvPr/>
        </p:nvPicPr>
        <p:blipFill>
          <a:blip r:embed="rId1"/>
          <a:srcRect r="1590" b="29959"/>
          <a:stretch>
            <a:fillRect/>
          </a:stretch>
        </p:blipFill>
        <p:spPr>
          <a:xfrm>
            <a:off x="188595" y="1442085"/>
            <a:ext cx="8767445" cy="2344105"/>
          </a:xfrm>
          <a:prstGeom prst="rect">
            <a:avLst/>
          </a:prstGeom>
        </p:spPr>
      </p:pic>
      <p:sp>
        <p:nvSpPr>
          <p:cNvPr id="6" name="TextBox 5"/>
          <p:cNvSpPr txBox="1"/>
          <p:nvPr/>
        </p:nvSpPr>
        <p:spPr>
          <a:xfrm>
            <a:off x="356841" y="5289850"/>
            <a:ext cx="8358247" cy="1027430"/>
          </a:xfrm>
          <a:prstGeom prst="rect">
            <a:avLst/>
          </a:prstGeom>
          <a:noFill/>
        </p:spPr>
        <p:txBody>
          <a:bodyPr wrap="square" rtlCol="0">
            <a:spAutoFit/>
          </a:bodyPr>
          <a:lstStyle/>
          <a:p>
            <a:r>
              <a:rPr lang="en-US" altLang="zh-CN" sz="2000" dirty="0" smtClean="0">
                <a:solidFill>
                  <a:srgbClr val="FF0000"/>
                </a:solidFill>
                <a:latin typeface="+mn-lt"/>
                <a:cs typeface="+mn-ea"/>
                <a:sym typeface="+mn-ea"/>
              </a:rPr>
              <a:t> </a:t>
            </a:r>
            <a:r>
              <a:rPr lang="zh-CN" altLang="en-US" sz="2000" b="1" dirty="0" smtClean="0">
                <a:solidFill>
                  <a:srgbClr val="FF0000"/>
                </a:solidFill>
                <a:latin typeface="+mn-lt"/>
                <a:ea typeface="+mn-lt"/>
                <a:cs typeface="+mn-ea"/>
                <a:sym typeface="+mn-ea"/>
              </a:rPr>
              <a:t>温馨提示：“校内人员其他工薪收入发放表”经负责人签字，学院盖章后，经办人应在当月</a:t>
            </a:r>
            <a:r>
              <a:rPr lang="en-US" altLang="zh-CN" sz="2000" b="1" dirty="0" smtClean="0">
                <a:solidFill>
                  <a:srgbClr val="FF0000"/>
                </a:solidFill>
                <a:latin typeface="+mn-lt"/>
                <a:ea typeface="+mn-lt"/>
                <a:cs typeface="+mn-ea"/>
                <a:sym typeface="+mn-ea"/>
              </a:rPr>
              <a:t>28</a:t>
            </a:r>
            <a:r>
              <a:rPr lang="zh-CN" altLang="en-US" sz="2000" b="1" dirty="0" smtClean="0">
                <a:solidFill>
                  <a:srgbClr val="FF0000"/>
                </a:solidFill>
                <a:latin typeface="+mn-lt"/>
                <a:ea typeface="+mn-lt"/>
                <a:cs typeface="+mn-ea"/>
                <a:sym typeface="+mn-ea"/>
              </a:rPr>
              <a:t>日之前携带“校内人员其他工薪收入发放表” 到财务处会计科办理审核发放手续。</a:t>
            </a:r>
            <a:endParaRPr lang="zh-CN" altLang="en-US"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483237" y="714356"/>
            <a:ext cx="4874581" cy="400110"/>
          </a:xfrm>
          <a:prstGeom prst="rect">
            <a:avLst/>
          </a:prstGeom>
          <a:noFill/>
        </p:spPr>
        <p:txBody>
          <a:bodyPr wrap="square" rtlCol="0" anchor="t">
            <a:spAutoFit/>
          </a:bodyPr>
          <a:lstStyle/>
          <a:p>
            <a:pPr lvl="0"/>
            <a:r>
              <a:rPr lang="zh-CN" altLang="en-US" sz="2000" b="1" dirty="0" smtClean="0">
                <a:solidFill>
                  <a:srgbClr val="FF0000"/>
                </a:solidFill>
                <a:latin typeface="+mn-lt"/>
                <a:ea typeface="+mn-lt"/>
                <a:cs typeface="+mn-ea"/>
              </a:rPr>
              <a:t>第一步 </a:t>
            </a:r>
            <a:r>
              <a:rPr lang="zh-CN" altLang="en-US" sz="2000" b="1" dirty="0" smtClean="0">
                <a:solidFill>
                  <a:srgbClr val="FF0000"/>
                </a:solidFill>
                <a:ea typeface="+mn-lt"/>
                <a:cs typeface="+mn-ea"/>
              </a:rPr>
              <a:t>校外劳务人员信息采集（单个采集）</a:t>
            </a:r>
            <a:endParaRPr lang="zh-CN" altLang="en-US" sz="2000" b="1" dirty="0">
              <a:solidFill>
                <a:srgbClr val="FF0000"/>
              </a:solidFill>
              <a:ea typeface="+mn-lt"/>
              <a:cs typeface="+mn-ea"/>
            </a:endParaRPr>
          </a:p>
        </p:txBody>
      </p:sp>
      <p:pic>
        <p:nvPicPr>
          <p:cNvPr id="5" name="图片 4" descr="2017-03-30_214558"/>
          <p:cNvPicPr>
            <a:picLocks noChangeAspect="1"/>
          </p:cNvPicPr>
          <p:nvPr/>
        </p:nvPicPr>
        <p:blipFill>
          <a:blip r:embed="rId1"/>
          <a:stretch>
            <a:fillRect/>
          </a:stretch>
        </p:blipFill>
        <p:spPr>
          <a:xfrm>
            <a:off x="516890" y="1173184"/>
            <a:ext cx="8109585" cy="5327650"/>
          </a:xfrm>
          <a:prstGeom prst="rect">
            <a:avLst/>
          </a:prstGeom>
        </p:spPr>
      </p:pic>
      <p:sp>
        <p:nvSpPr>
          <p:cNvPr id="7" name="圆角矩形标注 6"/>
          <p:cNvSpPr/>
          <p:nvPr/>
        </p:nvSpPr>
        <p:spPr>
          <a:xfrm>
            <a:off x="2786050" y="5715016"/>
            <a:ext cx="1619250" cy="638175"/>
          </a:xfrm>
          <a:prstGeom prst="wedgeRoundRectCallout">
            <a:avLst>
              <a:gd name="adj1" fmla="val 67058"/>
              <a:gd name="adj2" fmla="val 49945"/>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标注 8"/>
          <p:cNvSpPr/>
          <p:nvPr/>
        </p:nvSpPr>
        <p:spPr>
          <a:xfrm rot="10800000">
            <a:off x="517525" y="3798570"/>
            <a:ext cx="1684020" cy="1130935"/>
          </a:xfrm>
          <a:prstGeom prst="wedgeRoundRectCallout">
            <a:avLst>
              <a:gd name="adj1" fmla="val 11098"/>
              <a:gd name="adj2" fmla="val 78786"/>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57200" y="3900170"/>
            <a:ext cx="1640205" cy="933450"/>
          </a:xfrm>
          <a:prstGeom prst="rect">
            <a:avLst/>
          </a:prstGeom>
          <a:noFill/>
        </p:spPr>
        <p:txBody>
          <a:bodyPr wrap="square" rtlCol="0">
            <a:spAutoFit/>
          </a:bodyPr>
          <a:lstStyle/>
          <a:p>
            <a:pPr algn="just"/>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）单击这里进入人员信息采集界面</a:t>
            </a:r>
            <a:endParaRPr lang="zh-CN" altLang="en-US" sz="1800" dirty="0">
              <a:solidFill>
                <a:srgbClr val="FF0000"/>
              </a:solidFill>
              <a:latin typeface="+mj-ea"/>
              <a:ea typeface="+mj-ea"/>
            </a:endParaRPr>
          </a:p>
        </p:txBody>
      </p:sp>
      <p:sp>
        <p:nvSpPr>
          <p:cNvPr id="11" name="文本框 10"/>
          <p:cNvSpPr txBox="1"/>
          <p:nvPr/>
        </p:nvSpPr>
        <p:spPr>
          <a:xfrm>
            <a:off x="2714612" y="5857892"/>
            <a:ext cx="1731645" cy="38481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）单击新增</a:t>
            </a:r>
            <a:endParaRPr lang="zh-CN" altLang="en-US" sz="1800" dirty="0">
              <a:solidFill>
                <a:srgbClr val="FF0000"/>
              </a:solidFill>
              <a:latin typeface="+mj-ea"/>
              <a:ea typeface="+mj-ea"/>
            </a:endParaRPr>
          </a:p>
        </p:txBody>
      </p:sp>
      <p:sp>
        <p:nvSpPr>
          <p:cNvPr id="15" name="TextBox 14"/>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pic>
        <p:nvPicPr>
          <p:cNvPr id="16" name="图片 15" descr="2017-03-30_215249"/>
          <p:cNvPicPr>
            <a:picLocks noChangeAspect="1"/>
          </p:cNvPicPr>
          <p:nvPr/>
        </p:nvPicPr>
        <p:blipFill>
          <a:blip r:embed="rId2"/>
          <a:stretch>
            <a:fillRect/>
          </a:stretch>
        </p:blipFill>
        <p:spPr>
          <a:xfrm>
            <a:off x="2285984" y="1285860"/>
            <a:ext cx="5770893" cy="3886993"/>
          </a:xfrm>
          <a:prstGeom prst="rect">
            <a:avLst/>
          </a:prstGeom>
        </p:spPr>
      </p:pic>
      <p:grpSp>
        <p:nvGrpSpPr>
          <p:cNvPr id="17" name="组合 16"/>
          <p:cNvGrpSpPr/>
          <p:nvPr/>
        </p:nvGrpSpPr>
        <p:grpSpPr>
          <a:xfrm>
            <a:off x="6500826" y="2714620"/>
            <a:ext cx="2286016" cy="1857388"/>
            <a:chOff x="6111240" y="3091815"/>
            <a:chExt cx="2774315" cy="1479550"/>
          </a:xfrm>
        </p:grpSpPr>
        <p:sp>
          <p:nvSpPr>
            <p:cNvPr id="18" name="圆角矩形标注 17"/>
            <p:cNvSpPr/>
            <p:nvPr/>
          </p:nvSpPr>
          <p:spPr>
            <a:xfrm rot="10800000">
              <a:off x="6180455" y="3091815"/>
              <a:ext cx="2705100" cy="1479550"/>
            </a:xfrm>
            <a:prstGeom prst="wedgeRoundRectCallout">
              <a:avLst>
                <a:gd name="adj1" fmla="val 63783"/>
                <a:gd name="adj2" fmla="val 70903"/>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7"/>
            <p:cNvSpPr txBox="1"/>
            <p:nvPr/>
          </p:nvSpPr>
          <p:spPr>
            <a:xfrm>
              <a:off x="6111240" y="3176270"/>
              <a:ext cx="2773680" cy="1207770"/>
            </a:xfrm>
            <a:prstGeom prst="rect">
              <a:avLst/>
            </a:prstGeom>
            <a:noFill/>
          </p:spPr>
          <p:txBody>
            <a:bodyPr wrap="square" rtlCol="0">
              <a:spAutoFit/>
            </a:bodyPr>
            <a:lstStyle/>
            <a:p>
              <a:pPr algn="just"/>
              <a:r>
                <a:rPr lang="zh-CN" altLang="en-US" sz="1800" dirty="0">
                  <a:solidFill>
                    <a:srgbClr val="FF0000"/>
                  </a:solidFill>
                </a:rPr>
                <a:t>（</a:t>
              </a:r>
              <a:r>
                <a:rPr lang="zh-CN" altLang="en-US" sz="1800" dirty="0">
                  <a:solidFill>
                    <a:srgbClr val="FF0000"/>
                  </a:solidFill>
                  <a:latin typeface="+mj-ea"/>
                  <a:ea typeface="+mj-ea"/>
                </a:rPr>
                <a:t>1）选择“证件类型”，输入“姓名”“国籍”</a:t>
              </a:r>
              <a:endParaRPr lang="zh-CN" altLang="en-US" sz="1800" dirty="0">
                <a:solidFill>
                  <a:srgbClr val="FF0000"/>
                </a:solidFill>
                <a:latin typeface="+mj-ea"/>
                <a:ea typeface="+mj-ea"/>
              </a:endParaRPr>
            </a:p>
            <a:p>
              <a:pPr algn="just"/>
              <a:r>
                <a:rPr lang="zh-CN" altLang="en-US" sz="1800" dirty="0">
                  <a:solidFill>
                    <a:srgbClr val="FF0000"/>
                  </a:solidFill>
                  <a:latin typeface="+mj-ea"/>
                  <a:ea typeface="+mj-ea"/>
                </a:rPr>
                <a:t>“工作单位”“证件号”“手机号”等信息</a:t>
              </a:r>
              <a:endParaRPr lang="zh-CN" altLang="en-US" sz="1800" dirty="0">
                <a:solidFill>
                  <a:srgbClr val="FF0000"/>
                </a:solidFill>
                <a:latin typeface="+mj-ea"/>
                <a:ea typeface="+mj-ea"/>
              </a:endParaRPr>
            </a:p>
          </p:txBody>
        </p:sp>
      </p:grpSp>
      <p:grpSp>
        <p:nvGrpSpPr>
          <p:cNvPr id="20" name="组合 19"/>
          <p:cNvGrpSpPr/>
          <p:nvPr/>
        </p:nvGrpSpPr>
        <p:grpSpPr>
          <a:xfrm>
            <a:off x="2448563" y="3857628"/>
            <a:ext cx="2552065" cy="1475105"/>
            <a:chOff x="1035685" y="4572000"/>
            <a:chExt cx="2552065" cy="1475105"/>
          </a:xfrm>
        </p:grpSpPr>
        <p:sp>
          <p:nvSpPr>
            <p:cNvPr id="21" name="圆角矩形标注 20"/>
            <p:cNvSpPr/>
            <p:nvPr/>
          </p:nvSpPr>
          <p:spPr>
            <a:xfrm rot="10800000">
              <a:off x="1085215" y="4572000"/>
              <a:ext cx="2502535" cy="1475105"/>
            </a:xfrm>
            <a:prstGeom prst="wedgeRoundRectCallout">
              <a:avLst>
                <a:gd name="adj1" fmla="val -63602"/>
                <a:gd name="adj2" fmla="val 46009"/>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9"/>
            <p:cNvSpPr txBox="1"/>
            <p:nvPr/>
          </p:nvSpPr>
          <p:spPr>
            <a:xfrm>
              <a:off x="1035685" y="4672330"/>
              <a:ext cx="2552065" cy="1207770"/>
            </a:xfrm>
            <a:prstGeom prst="rect">
              <a:avLst/>
            </a:prstGeom>
            <a:noFill/>
          </p:spPr>
          <p:txBody>
            <a:bodyPr wrap="square" rtlCol="0">
              <a:spAutoFit/>
            </a:bodyPr>
            <a:lstStyle/>
            <a:p>
              <a:r>
                <a:rPr lang="zh-CN" altLang="en-US" sz="1800" dirty="0">
                  <a:solidFill>
                    <a:srgbClr val="FF0000"/>
                  </a:solidFill>
                  <a:latin typeface="+mj-ea"/>
                  <a:ea typeface="+mj-ea"/>
                </a:rPr>
                <a:t>（2）系统默认银行信息为中行，如果非中行，“是否跨行”选择“是” ，输入银行信息。</a:t>
              </a:r>
              <a:endParaRPr lang="zh-CN" altLang="en-US" sz="1800" dirty="0">
                <a:solidFill>
                  <a:srgbClr val="FF0000"/>
                </a:solidFill>
                <a:latin typeface="+mj-ea"/>
                <a:ea typeface="+mj-ea"/>
              </a:endParaRPr>
            </a:p>
          </p:txBody>
        </p:sp>
      </p:grpSp>
      <p:sp>
        <p:nvSpPr>
          <p:cNvPr id="23" name="圆角矩形标注 22"/>
          <p:cNvSpPr/>
          <p:nvPr/>
        </p:nvSpPr>
        <p:spPr>
          <a:xfrm rot="10800000">
            <a:off x="5143504" y="5143512"/>
            <a:ext cx="1778000" cy="967444"/>
          </a:xfrm>
          <a:prstGeom prst="wedgeRoundRectCallout">
            <a:avLst>
              <a:gd name="adj1" fmla="val 32972"/>
              <a:gd name="adj2" fmla="val 123210"/>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11"/>
          <p:cNvSpPr txBox="1"/>
          <p:nvPr/>
        </p:nvSpPr>
        <p:spPr>
          <a:xfrm>
            <a:off x="5157170" y="5143512"/>
            <a:ext cx="1915160" cy="933450"/>
          </a:xfrm>
          <a:prstGeom prst="rect">
            <a:avLst/>
          </a:prstGeom>
          <a:noFill/>
        </p:spPr>
        <p:txBody>
          <a:bodyPr wrap="square" rtlCol="0">
            <a:spAutoFit/>
          </a:bodyPr>
          <a:lstStyle/>
          <a:p>
            <a:r>
              <a:rPr lang="zh-CN" altLang="en-US" sz="1800" dirty="0">
                <a:solidFill>
                  <a:srgbClr val="FF0000"/>
                </a:solidFill>
                <a:latin typeface="+mj-ea"/>
                <a:ea typeface="+mj-ea"/>
              </a:rPr>
              <a:t>（3）点击“保存”，信息</a:t>
            </a:r>
            <a:endParaRPr lang="zh-CN" altLang="en-US" sz="1800" dirty="0">
              <a:solidFill>
                <a:srgbClr val="FF0000"/>
              </a:solidFill>
              <a:latin typeface="+mj-ea"/>
              <a:ea typeface="+mj-ea"/>
            </a:endParaRPr>
          </a:p>
          <a:p>
            <a:r>
              <a:rPr lang="zh-CN" altLang="en-US" sz="1800" dirty="0">
                <a:solidFill>
                  <a:srgbClr val="FF0000"/>
                </a:solidFill>
                <a:latin typeface="+mj-ea"/>
                <a:ea typeface="+mj-ea"/>
              </a:rPr>
              <a:t>采集完成。</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8961" y="681319"/>
            <a:ext cx="8295005" cy="400110"/>
          </a:xfrm>
          <a:prstGeom prst="rect">
            <a:avLst/>
          </a:prstGeom>
          <a:noFill/>
        </p:spPr>
        <p:txBody>
          <a:bodyPr wrap="square" rtlCol="0" anchor="t">
            <a:spAutoFit/>
          </a:bodyPr>
          <a:lstStyle/>
          <a:p>
            <a:pPr lvl="0" algn="l"/>
            <a:r>
              <a:rPr lang="zh-CN" altLang="en-US" sz="2000" b="1" dirty="0" smtClean="0">
                <a:solidFill>
                  <a:srgbClr val="FF0000"/>
                </a:solidFill>
                <a:latin typeface="+mn-lt"/>
                <a:ea typeface="+mn-lt"/>
                <a:cs typeface="+mn-ea"/>
              </a:rPr>
              <a:t>第一步 </a:t>
            </a:r>
            <a:r>
              <a:rPr lang="zh-CN" altLang="en-US" sz="2000" b="1" dirty="0">
                <a:solidFill>
                  <a:srgbClr val="FF0000"/>
                </a:solidFill>
                <a:latin typeface="+mn-lt"/>
                <a:ea typeface="+mn-lt"/>
                <a:cs typeface="+mn-ea"/>
              </a:rPr>
              <a:t>校外劳务人员</a:t>
            </a:r>
            <a:r>
              <a:rPr lang="zh-CN" altLang="en-US" sz="2000" b="1" dirty="0" smtClean="0">
                <a:solidFill>
                  <a:srgbClr val="FF0000"/>
                </a:solidFill>
                <a:latin typeface="+mn-lt"/>
                <a:ea typeface="+mn-lt"/>
                <a:cs typeface="+mn-ea"/>
              </a:rPr>
              <a:t>信息采集（批量采集）</a:t>
            </a:r>
            <a:endParaRPr lang="zh-CN" altLang="en-US" sz="2000" b="1" dirty="0">
              <a:solidFill>
                <a:srgbClr val="FF0000"/>
              </a:solidFill>
              <a:latin typeface="+mn-lt"/>
              <a:ea typeface="+mn-lt"/>
              <a:cs typeface="+mn-ea"/>
            </a:endParaRPr>
          </a:p>
        </p:txBody>
      </p:sp>
      <p:pic>
        <p:nvPicPr>
          <p:cNvPr id="4" name="图片 3" descr="2017-03-30_221413"/>
          <p:cNvPicPr>
            <a:picLocks noChangeAspect="1"/>
          </p:cNvPicPr>
          <p:nvPr/>
        </p:nvPicPr>
        <p:blipFill>
          <a:blip r:embed="rId1"/>
          <a:stretch>
            <a:fillRect/>
          </a:stretch>
        </p:blipFill>
        <p:spPr>
          <a:xfrm>
            <a:off x="388620" y="1142984"/>
            <a:ext cx="8366760" cy="5290504"/>
          </a:xfrm>
          <a:prstGeom prst="rect">
            <a:avLst/>
          </a:prstGeom>
        </p:spPr>
      </p:pic>
      <p:pic>
        <p:nvPicPr>
          <p:cNvPr id="6" name="图片 5"/>
          <p:cNvPicPr>
            <a:picLocks noChangeAspect="1"/>
          </p:cNvPicPr>
          <p:nvPr/>
        </p:nvPicPr>
        <p:blipFill>
          <a:blip r:embed="rId2"/>
          <a:stretch>
            <a:fillRect/>
          </a:stretch>
        </p:blipFill>
        <p:spPr>
          <a:xfrm>
            <a:off x="519430" y="3902710"/>
            <a:ext cx="4952365" cy="1426210"/>
          </a:xfrm>
          <a:prstGeom prst="rect">
            <a:avLst/>
          </a:prstGeom>
        </p:spPr>
      </p:pic>
      <p:pic>
        <p:nvPicPr>
          <p:cNvPr id="7" name="图片 6"/>
          <p:cNvPicPr>
            <a:picLocks noChangeAspect="1"/>
          </p:cNvPicPr>
          <p:nvPr/>
        </p:nvPicPr>
        <p:blipFill>
          <a:blip r:embed="rId3"/>
          <a:stretch>
            <a:fillRect/>
          </a:stretch>
        </p:blipFill>
        <p:spPr>
          <a:xfrm>
            <a:off x="3611245" y="2495550"/>
            <a:ext cx="5473700" cy="1186180"/>
          </a:xfrm>
          <a:prstGeom prst="rect">
            <a:avLst/>
          </a:prstGeom>
        </p:spPr>
      </p:pic>
      <p:sp>
        <p:nvSpPr>
          <p:cNvPr id="8" name="圆角矩形标注 7"/>
          <p:cNvSpPr/>
          <p:nvPr/>
        </p:nvSpPr>
        <p:spPr>
          <a:xfrm>
            <a:off x="1619250" y="3227070"/>
            <a:ext cx="1667510" cy="948690"/>
          </a:xfrm>
          <a:prstGeom prst="wedgeRoundRectCallout">
            <a:avLst>
              <a:gd name="adj1" fmla="val -59582"/>
              <a:gd name="adj2" fmla="val -3838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619250" y="3234690"/>
            <a:ext cx="1586230" cy="933450"/>
          </a:xfrm>
          <a:prstGeom prst="rect">
            <a:avLst/>
          </a:prstGeom>
          <a:noFill/>
        </p:spPr>
        <p:txBody>
          <a:bodyPr wrap="square" rtlCol="0">
            <a:spAutoFit/>
          </a:bodyPr>
          <a:lstStyle/>
          <a:p>
            <a:pPr algn="just"/>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）单击这里进入人员信息采集界面</a:t>
            </a:r>
            <a:endParaRPr lang="zh-CN" altLang="en-US" sz="1800" dirty="0">
              <a:solidFill>
                <a:srgbClr val="FF0000"/>
              </a:solidFill>
              <a:latin typeface="+mj-ea"/>
              <a:ea typeface="+mj-ea"/>
            </a:endParaRPr>
          </a:p>
        </p:txBody>
      </p:sp>
      <p:sp>
        <p:nvSpPr>
          <p:cNvPr id="10" name="圆角矩形标注 9"/>
          <p:cNvSpPr/>
          <p:nvPr/>
        </p:nvSpPr>
        <p:spPr>
          <a:xfrm>
            <a:off x="3286760" y="5174615"/>
            <a:ext cx="1899285" cy="1029335"/>
          </a:xfrm>
          <a:prstGeom prst="wedgeRoundRectCallout">
            <a:avLst>
              <a:gd name="adj1" fmla="val 70394"/>
              <a:gd name="adj2" fmla="val 56107"/>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286125" y="5175250"/>
            <a:ext cx="1961515" cy="933450"/>
          </a:xfrm>
          <a:prstGeom prst="rect">
            <a:avLst/>
          </a:prstGeom>
          <a:noFill/>
        </p:spPr>
        <p:txBody>
          <a:bodyPr wrap="square" rtlCol="0">
            <a:spAutoFit/>
          </a:bodyPr>
          <a:lstStyle/>
          <a:p>
            <a:pPr algn="just"/>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）单击这里对劳务模板导出，并保存至桌面</a:t>
            </a:r>
            <a:endParaRPr lang="zh-CN" altLang="en-US" sz="1800" dirty="0">
              <a:solidFill>
                <a:srgbClr val="FF0000"/>
              </a:solidFill>
              <a:latin typeface="+mj-ea"/>
              <a:ea typeface="+mj-ea"/>
            </a:endParaRPr>
          </a:p>
        </p:txBody>
      </p:sp>
      <p:sp>
        <p:nvSpPr>
          <p:cNvPr id="12" name="圆角矩形标注 11"/>
          <p:cNvSpPr/>
          <p:nvPr/>
        </p:nvSpPr>
        <p:spPr>
          <a:xfrm rot="10800000">
            <a:off x="6922770" y="3409950"/>
            <a:ext cx="1832610" cy="1241425"/>
          </a:xfrm>
          <a:prstGeom prst="wedgeRoundRectCallout">
            <a:avLst>
              <a:gd name="adj1" fmla="val -2210"/>
              <a:gd name="adj2" fmla="val 6512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880860" y="3444240"/>
            <a:ext cx="1980565" cy="120777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）对打开的劳务模板按要求进行编辑，并重新保存至桌面</a:t>
            </a:r>
            <a:endParaRPr lang="zh-CN" altLang="en-US" sz="1800" dirty="0">
              <a:solidFill>
                <a:srgbClr val="FF0000"/>
              </a:solidFill>
              <a:latin typeface="+mj-ea"/>
              <a:ea typeface="+mj-ea"/>
            </a:endParaRPr>
          </a:p>
        </p:txBody>
      </p:sp>
      <p:sp>
        <p:nvSpPr>
          <p:cNvPr id="16" name="文本框 15"/>
          <p:cNvSpPr txBox="1"/>
          <p:nvPr/>
        </p:nvSpPr>
        <p:spPr>
          <a:xfrm>
            <a:off x="6654165" y="4976495"/>
            <a:ext cx="1980565" cy="1482090"/>
          </a:xfrm>
          <a:prstGeom prst="rect">
            <a:avLst/>
          </a:prstGeom>
          <a:noFill/>
        </p:spPr>
        <p:txBody>
          <a:bodyPr wrap="square" rtlCol="0">
            <a:spAutoFit/>
          </a:bodyPr>
          <a:lstStyle/>
          <a:p>
            <a:pPr algn="just"/>
            <a:r>
              <a:rPr lang="zh-CN" altLang="en-US" sz="1800" dirty="0">
                <a:solidFill>
                  <a:srgbClr val="FF0000"/>
                </a:solidFill>
                <a:latin typeface="+mj-ea"/>
                <a:ea typeface="+mj-ea"/>
              </a:rPr>
              <a:t>（</a:t>
            </a:r>
            <a:r>
              <a:rPr lang="en-US" altLang="zh-CN" sz="1800" dirty="0">
                <a:solidFill>
                  <a:srgbClr val="FF0000"/>
                </a:solidFill>
                <a:latin typeface="+mj-ea"/>
                <a:ea typeface="+mj-ea"/>
              </a:rPr>
              <a:t>4</a:t>
            </a:r>
            <a:r>
              <a:rPr lang="zh-CN" altLang="en-US" sz="1800" dirty="0">
                <a:solidFill>
                  <a:srgbClr val="FF0000"/>
                </a:solidFill>
                <a:latin typeface="+mj-ea"/>
                <a:ea typeface="+mj-ea"/>
              </a:rPr>
              <a:t>）单击此处，导入最新的劳务模板，即可完成劳务信息的批量</a:t>
            </a:r>
            <a:r>
              <a:rPr lang="zh-CN" altLang="en-US" sz="1800" dirty="0" smtClean="0">
                <a:solidFill>
                  <a:srgbClr val="FF0000"/>
                </a:solidFill>
                <a:latin typeface="+mj-ea"/>
                <a:ea typeface="+mj-ea"/>
              </a:rPr>
              <a:t>采集</a:t>
            </a:r>
            <a:endParaRPr lang="zh-CN" altLang="en-US" sz="1800" dirty="0" smtClean="0">
              <a:solidFill>
                <a:srgbClr val="FF0000"/>
              </a:solidFill>
              <a:latin typeface="+mj-ea"/>
              <a:ea typeface="+mj-ea"/>
            </a:endParaRPr>
          </a:p>
        </p:txBody>
      </p:sp>
      <p:sp>
        <p:nvSpPr>
          <p:cNvPr id="18" name="圆角矩形标注 17"/>
          <p:cNvSpPr/>
          <p:nvPr/>
        </p:nvSpPr>
        <p:spPr>
          <a:xfrm>
            <a:off x="6654165" y="4976495"/>
            <a:ext cx="1899285" cy="1508760"/>
          </a:xfrm>
          <a:prstGeom prst="wedgeRoundRectCallout">
            <a:avLst>
              <a:gd name="adj1" fmla="val -78318"/>
              <a:gd name="adj2" fmla="val 31571"/>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170499" y="642918"/>
            <a:ext cx="3258493" cy="400110"/>
          </a:xfrm>
          <a:prstGeom prst="rect">
            <a:avLst/>
          </a:prstGeom>
          <a:noFill/>
        </p:spPr>
        <p:txBody>
          <a:bodyPr wrap="square" rtlCol="0" anchor="t">
            <a:spAutoFit/>
          </a:bodyPr>
          <a:lstStyle/>
          <a:p>
            <a:pPr eaLnBrk="0" hangingPunct="0"/>
            <a:r>
              <a:rPr lang="zh-CN" altLang="en-US" sz="2000" b="1" dirty="0" smtClean="0">
                <a:solidFill>
                  <a:srgbClr val="FF0000"/>
                </a:solidFill>
                <a:latin typeface="+mj-ea"/>
                <a:ea typeface="+mj-ea"/>
                <a:cs typeface="+mn-ea"/>
              </a:rPr>
              <a:t>第二步 </a:t>
            </a:r>
            <a:r>
              <a:rPr lang="zh-CN" altLang="en-US" sz="2000" b="1" dirty="0">
                <a:solidFill>
                  <a:srgbClr val="FF0000"/>
                </a:solidFill>
                <a:latin typeface="+mj-ea"/>
                <a:ea typeface="+mj-ea"/>
                <a:cs typeface="+mn-ea"/>
              </a:rPr>
              <a:t>发放方案选择</a:t>
            </a:r>
            <a:endParaRPr lang="en-US" altLang="zh-CN" sz="2000" b="1" dirty="0">
              <a:solidFill>
                <a:srgbClr val="FF0000"/>
              </a:solidFill>
              <a:latin typeface="+mj-ea"/>
              <a:ea typeface="+mj-ea"/>
              <a:cs typeface="+mn-ea"/>
            </a:endParaRPr>
          </a:p>
        </p:txBody>
      </p:sp>
      <p:pic>
        <p:nvPicPr>
          <p:cNvPr id="8" name="图片 7"/>
          <p:cNvPicPr>
            <a:picLocks noChangeAspect="1"/>
          </p:cNvPicPr>
          <p:nvPr/>
        </p:nvPicPr>
        <p:blipFill>
          <a:blip r:embed="rId1"/>
          <a:stretch>
            <a:fillRect/>
          </a:stretch>
        </p:blipFill>
        <p:spPr>
          <a:xfrm>
            <a:off x="294988" y="1127760"/>
            <a:ext cx="8634730" cy="5019040"/>
          </a:xfrm>
          <a:prstGeom prst="rect">
            <a:avLst/>
          </a:prstGeom>
        </p:spPr>
      </p:pic>
      <p:sp>
        <p:nvSpPr>
          <p:cNvPr id="232" name=" 232"/>
          <p:cNvSpPr/>
          <p:nvPr/>
        </p:nvSpPr>
        <p:spPr>
          <a:xfrm>
            <a:off x="5929323" y="1285860"/>
            <a:ext cx="1857388" cy="959483"/>
          </a:xfrm>
          <a:prstGeom prst="wedgeRoundRectCallout">
            <a:avLst>
              <a:gd name="adj1" fmla="val -50360"/>
              <a:gd name="adj2" fmla="val 78426"/>
              <a:gd name="adj3" fmla="val 16667"/>
            </a:avLst>
          </a:prstGeom>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文本框 3"/>
          <p:cNvSpPr txBox="1"/>
          <p:nvPr/>
        </p:nvSpPr>
        <p:spPr>
          <a:xfrm>
            <a:off x="5929322" y="1291224"/>
            <a:ext cx="1938655" cy="923330"/>
          </a:xfrm>
          <a:prstGeom prst="rect">
            <a:avLst/>
          </a:prstGeom>
          <a:noFill/>
        </p:spPr>
        <p:txBody>
          <a:bodyPr wrap="square" rtlCol="0">
            <a:spAutoFit/>
          </a:bodyPr>
          <a:lstStyle/>
          <a:p>
            <a:r>
              <a:rPr lang="zh-CN" altLang="zh-CN" sz="1800" dirty="0">
                <a:solidFill>
                  <a:srgbClr val="FF0000"/>
                </a:solidFill>
              </a:rPr>
              <a:t>（</a:t>
            </a:r>
            <a:r>
              <a:rPr lang="en-US" altLang="zh-CN" sz="1800" dirty="0">
                <a:solidFill>
                  <a:srgbClr val="FF0000"/>
                </a:solidFill>
                <a:latin typeface="+mj-ea"/>
                <a:ea typeface="+mj-ea"/>
              </a:rPr>
              <a:t>1</a:t>
            </a:r>
            <a:r>
              <a:rPr lang="zh-CN" altLang="en-US" sz="1800" dirty="0">
                <a:solidFill>
                  <a:srgbClr val="FF0000"/>
                </a:solidFill>
                <a:latin typeface="+mj-ea"/>
                <a:ea typeface="+mj-ea"/>
              </a:rPr>
              <a:t>）</a:t>
            </a:r>
            <a:r>
              <a:rPr lang="zh-CN" altLang="zh-CN" sz="1800" dirty="0">
                <a:solidFill>
                  <a:srgbClr val="FF0000"/>
                </a:solidFill>
                <a:latin typeface="+mj-ea"/>
                <a:ea typeface="+mj-ea"/>
              </a:rPr>
              <a:t>单击这里选择发放方式，默认为中行网银</a:t>
            </a:r>
            <a:endParaRPr lang="zh-CN" altLang="zh-CN" sz="1800" dirty="0">
              <a:solidFill>
                <a:srgbClr val="FF0000"/>
              </a:solidFill>
              <a:latin typeface="+mj-ea"/>
              <a:ea typeface="+mj-ea"/>
            </a:endParaRPr>
          </a:p>
        </p:txBody>
      </p:sp>
      <p:sp>
        <p:nvSpPr>
          <p:cNvPr id="5" name=" 5"/>
          <p:cNvSpPr/>
          <p:nvPr/>
        </p:nvSpPr>
        <p:spPr>
          <a:xfrm>
            <a:off x="6623685" y="2438400"/>
            <a:ext cx="1939290" cy="897255"/>
          </a:xfrm>
          <a:prstGeom prst="wedgeRoundRectCallout">
            <a:avLst>
              <a:gd name="adj1" fmla="val -73935"/>
              <a:gd name="adj2" fmla="val 4771"/>
              <a:gd name="adj3" fmla="val 16667"/>
            </a:avLst>
          </a:prstGeom>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文本框 6"/>
          <p:cNvSpPr txBox="1"/>
          <p:nvPr/>
        </p:nvSpPr>
        <p:spPr>
          <a:xfrm>
            <a:off x="6624320" y="2434232"/>
            <a:ext cx="1938655" cy="923330"/>
          </a:xfrm>
          <a:prstGeom prst="rect">
            <a:avLst/>
          </a:prstGeom>
          <a:noFill/>
        </p:spPr>
        <p:txBody>
          <a:bodyPr wrap="square" rtlCol="0">
            <a:spAutoFit/>
          </a:bodyPr>
          <a:lstStyle/>
          <a:p>
            <a:r>
              <a:rPr lang="zh-CN" altLang="zh-CN"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a:t>
            </a:r>
            <a:r>
              <a:rPr lang="zh-CN" altLang="zh-CN" sz="1800" dirty="0">
                <a:solidFill>
                  <a:srgbClr val="FF0000"/>
                </a:solidFill>
                <a:latin typeface="+mj-ea"/>
                <a:ea typeface="+mj-ea"/>
              </a:rPr>
              <a:t>单击这里选择相应的财务项目</a:t>
            </a:r>
            <a:endParaRPr lang="zh-CN" altLang="zh-CN" sz="1800" dirty="0">
              <a:solidFill>
                <a:srgbClr val="FF0000"/>
              </a:solidFill>
              <a:latin typeface="+mj-ea"/>
              <a:ea typeface="+mj-ea"/>
            </a:endParaRPr>
          </a:p>
        </p:txBody>
      </p:sp>
      <p:pic>
        <p:nvPicPr>
          <p:cNvPr id="9" name="图片 8"/>
          <p:cNvPicPr>
            <a:picLocks noChangeAspect="1"/>
          </p:cNvPicPr>
          <p:nvPr/>
        </p:nvPicPr>
        <p:blipFill>
          <a:blip r:embed="rId2"/>
          <a:stretch>
            <a:fillRect/>
          </a:stretch>
        </p:blipFill>
        <p:spPr>
          <a:xfrm>
            <a:off x="2143108" y="3378835"/>
            <a:ext cx="6542422" cy="3264875"/>
          </a:xfrm>
          <a:prstGeom prst="rect">
            <a:avLst/>
          </a:prstGeom>
        </p:spPr>
      </p:pic>
      <p:sp>
        <p:nvSpPr>
          <p:cNvPr id="18" name=" 5"/>
          <p:cNvSpPr/>
          <p:nvPr/>
        </p:nvSpPr>
        <p:spPr>
          <a:xfrm>
            <a:off x="6557010" y="5214950"/>
            <a:ext cx="2015518" cy="644830"/>
          </a:xfrm>
          <a:prstGeom prst="wedgeRoundRectCallout">
            <a:avLst>
              <a:gd name="adj1" fmla="val -28749"/>
              <a:gd name="adj2" fmla="val 113057"/>
              <a:gd name="adj3" fmla="val 16667"/>
            </a:avLst>
          </a:prstGeom>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 5"/>
          <p:cNvSpPr/>
          <p:nvPr/>
        </p:nvSpPr>
        <p:spPr>
          <a:xfrm>
            <a:off x="3000364" y="4357694"/>
            <a:ext cx="2071701" cy="714380"/>
          </a:xfrm>
          <a:prstGeom prst="wedgeRoundRectCallout">
            <a:avLst>
              <a:gd name="adj1" fmla="val -78032"/>
              <a:gd name="adj2" fmla="val -101553"/>
              <a:gd name="adj3" fmla="val 16667"/>
            </a:avLst>
          </a:prstGeom>
          <a:ln>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zh-CN" sz="1800" dirty="0">
                <a:solidFill>
                  <a:srgbClr val="FF0000"/>
                </a:solidFill>
                <a:latin typeface="+mj-ea"/>
                <a:ea typeface="+mj-ea"/>
                <a:sym typeface="+mn-ea"/>
              </a:rPr>
              <a:t>（</a:t>
            </a:r>
            <a:r>
              <a:rPr lang="en-US" altLang="zh-CN" sz="1800" dirty="0">
                <a:solidFill>
                  <a:srgbClr val="FF0000"/>
                </a:solidFill>
                <a:latin typeface="+mj-ea"/>
                <a:ea typeface="+mj-ea"/>
                <a:sym typeface="+mn-ea"/>
              </a:rPr>
              <a:t>3</a:t>
            </a:r>
            <a:r>
              <a:rPr lang="zh-CN" altLang="en-US" sz="1800" dirty="0">
                <a:solidFill>
                  <a:srgbClr val="FF0000"/>
                </a:solidFill>
                <a:latin typeface="+mj-ea"/>
                <a:ea typeface="+mj-ea"/>
                <a:sym typeface="+mn-ea"/>
              </a:rPr>
              <a:t>）</a:t>
            </a:r>
            <a:r>
              <a:rPr lang="zh-CN" altLang="zh-CN" sz="1800" dirty="0">
                <a:solidFill>
                  <a:srgbClr val="FF0000"/>
                </a:solidFill>
                <a:latin typeface="+mj-ea"/>
                <a:ea typeface="+mj-ea"/>
                <a:sym typeface="+mn-ea"/>
              </a:rPr>
              <a:t>单击这里选择相应的项目</a:t>
            </a:r>
            <a:endParaRPr lang="zh-CN" altLang="en-US" sz="1800" dirty="0">
              <a:solidFill>
                <a:srgbClr val="FFFFFF"/>
              </a:solidFill>
              <a:latin typeface="+mj-ea"/>
              <a:ea typeface="+mj-ea"/>
            </a:endParaRPr>
          </a:p>
        </p:txBody>
      </p:sp>
      <p:sp>
        <p:nvSpPr>
          <p:cNvPr id="21" name="文本框 20"/>
          <p:cNvSpPr txBox="1"/>
          <p:nvPr/>
        </p:nvSpPr>
        <p:spPr>
          <a:xfrm>
            <a:off x="6572264" y="5214950"/>
            <a:ext cx="1938655" cy="646331"/>
          </a:xfrm>
          <a:prstGeom prst="rect">
            <a:avLst/>
          </a:prstGeom>
          <a:noFill/>
        </p:spPr>
        <p:txBody>
          <a:bodyPr wrap="square" rtlCol="0">
            <a:spAutoFit/>
          </a:bodyPr>
          <a:lstStyle/>
          <a:p>
            <a:r>
              <a:rPr lang="zh-CN" altLang="zh-CN" sz="1800" dirty="0">
                <a:solidFill>
                  <a:srgbClr val="FF0000"/>
                </a:solidFill>
                <a:latin typeface="+mj-ea"/>
                <a:ea typeface="+mj-ea"/>
              </a:rPr>
              <a:t>（</a:t>
            </a:r>
            <a:r>
              <a:rPr lang="en-US" altLang="zh-CN" sz="1800" dirty="0">
                <a:solidFill>
                  <a:srgbClr val="FF0000"/>
                </a:solidFill>
                <a:latin typeface="+mj-ea"/>
                <a:ea typeface="+mj-ea"/>
              </a:rPr>
              <a:t>4</a:t>
            </a:r>
            <a:r>
              <a:rPr lang="zh-CN" altLang="en-US" sz="1800" dirty="0">
                <a:solidFill>
                  <a:srgbClr val="FF0000"/>
                </a:solidFill>
                <a:latin typeface="+mj-ea"/>
                <a:ea typeface="+mj-ea"/>
              </a:rPr>
              <a:t>）</a:t>
            </a:r>
            <a:r>
              <a:rPr lang="zh-CN" altLang="zh-CN" sz="1800" dirty="0">
                <a:solidFill>
                  <a:srgbClr val="FF0000"/>
                </a:solidFill>
                <a:latin typeface="+mj-ea"/>
                <a:ea typeface="+mj-ea"/>
              </a:rPr>
              <a:t>选择</a:t>
            </a:r>
            <a:r>
              <a:rPr lang="en-US" altLang="zh-CN" sz="1800" dirty="0">
                <a:solidFill>
                  <a:srgbClr val="FF0000"/>
                </a:solidFill>
                <a:latin typeface="+mj-ea"/>
                <a:ea typeface="+mj-ea"/>
              </a:rPr>
              <a:t>“</a:t>
            </a:r>
            <a:r>
              <a:rPr lang="zh-CN" altLang="en-US" sz="1800" dirty="0">
                <a:solidFill>
                  <a:srgbClr val="FF0000"/>
                </a:solidFill>
                <a:latin typeface="+mj-ea"/>
                <a:ea typeface="+mj-ea"/>
              </a:rPr>
              <a:t>选取</a:t>
            </a:r>
            <a:r>
              <a:rPr lang="en-US" altLang="zh-CN" sz="1800" dirty="0">
                <a:solidFill>
                  <a:srgbClr val="FF0000"/>
                </a:solidFill>
                <a:latin typeface="+mj-ea"/>
                <a:ea typeface="+mj-ea"/>
              </a:rPr>
              <a:t>”</a:t>
            </a:r>
            <a:r>
              <a:rPr lang="zh-CN" altLang="en-US" sz="1800" dirty="0">
                <a:solidFill>
                  <a:srgbClr val="FF0000"/>
                </a:solidFill>
                <a:latin typeface="+mj-ea"/>
                <a:ea typeface="+mj-ea"/>
              </a:rPr>
              <a:t>即可</a:t>
            </a:r>
            <a:endParaRPr lang="zh-CN" altLang="en-US" sz="1800" dirty="0">
              <a:solidFill>
                <a:srgbClr val="FF0000"/>
              </a:solidFill>
              <a:latin typeface="+mj-ea"/>
              <a:ea typeface="+mj-ea"/>
            </a:endParaRPr>
          </a:p>
        </p:txBody>
      </p:sp>
      <p:sp>
        <p:nvSpPr>
          <p:cNvPr id="19" name="TextBox 18"/>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214282" y="1125854"/>
            <a:ext cx="8572560" cy="5232104"/>
          </a:xfrm>
          <a:prstGeom prst="rect">
            <a:avLst/>
          </a:prstGeom>
        </p:spPr>
      </p:pic>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170815" y="599440"/>
            <a:ext cx="7677785" cy="400110"/>
          </a:xfrm>
          <a:prstGeom prst="rect">
            <a:avLst/>
          </a:prstGeom>
          <a:noFill/>
        </p:spPr>
        <p:txBody>
          <a:bodyPr wrap="square" rtlCol="0" anchor="t">
            <a:spAutoFit/>
          </a:bodyPr>
          <a:lstStyle/>
          <a:p>
            <a:pPr algn="l" eaLnBrk="0" hangingPunct="0"/>
            <a:r>
              <a:rPr lang="zh-CN" altLang="en-US" sz="2000" b="1" dirty="0" smtClean="0">
                <a:solidFill>
                  <a:srgbClr val="FF0000"/>
                </a:solidFill>
                <a:latin typeface="+mj-ea"/>
                <a:ea typeface="+mj-ea"/>
                <a:cs typeface="+mn-ea"/>
              </a:rPr>
              <a:t>第三步 </a:t>
            </a:r>
            <a:r>
              <a:rPr lang="zh-CN" altLang="en-US" sz="2000" b="1" dirty="0">
                <a:solidFill>
                  <a:srgbClr val="FF0000"/>
                </a:solidFill>
                <a:latin typeface="+mj-ea"/>
                <a:ea typeface="+mj-ea"/>
                <a:cs typeface="+mn-ea"/>
              </a:rPr>
              <a:t>校外人员劳务申报</a:t>
            </a:r>
            <a:r>
              <a:rPr lang="zh-CN" altLang="en-US" sz="2000" b="1" dirty="0" smtClean="0">
                <a:solidFill>
                  <a:srgbClr val="FF0000"/>
                </a:solidFill>
                <a:latin typeface="+mj-ea"/>
                <a:ea typeface="+mj-ea"/>
                <a:cs typeface="+mn-ea"/>
              </a:rPr>
              <a:t>录入（单个录入）</a:t>
            </a:r>
            <a:endParaRPr lang="zh-CN" altLang="en-US" sz="2000" b="1" dirty="0">
              <a:solidFill>
                <a:srgbClr val="FF0000"/>
              </a:solidFill>
              <a:latin typeface="+mj-ea"/>
              <a:ea typeface="+mj-ea"/>
              <a:cs typeface="+mn-ea"/>
            </a:endParaRPr>
          </a:p>
        </p:txBody>
      </p:sp>
      <p:sp>
        <p:nvSpPr>
          <p:cNvPr id="232" name=" 232"/>
          <p:cNvSpPr/>
          <p:nvPr/>
        </p:nvSpPr>
        <p:spPr>
          <a:xfrm>
            <a:off x="1974850" y="4098925"/>
            <a:ext cx="2131695" cy="1315085"/>
          </a:xfrm>
          <a:prstGeom prst="wedgeRoundRectCallout">
            <a:avLst>
              <a:gd name="adj1" fmla="val -12543"/>
              <a:gd name="adj2" fmla="val -85449"/>
              <a:gd name="adj3" fmla="val 16667"/>
            </a:avLst>
          </a:prstGeom>
          <a:ln>
            <a:solidFill>
              <a:srgbClr val="B4001A"/>
            </a:solidFill>
          </a:ln>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文本框 7"/>
          <p:cNvSpPr txBox="1"/>
          <p:nvPr/>
        </p:nvSpPr>
        <p:spPr>
          <a:xfrm>
            <a:off x="1920240" y="4206240"/>
            <a:ext cx="2240280" cy="1207770"/>
          </a:xfrm>
          <a:prstGeom prst="rect">
            <a:avLst/>
          </a:prstGeom>
          <a:noFill/>
        </p:spPr>
        <p:txBody>
          <a:bodyPr wrap="none" rtlCol="0">
            <a:spAutoFit/>
          </a:bodyPr>
          <a:lstStyle/>
          <a:p>
            <a:pPr algn="l"/>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）只需输入身份</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证号，其余个人信息</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系统，会自动生成，</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sym typeface="+mn-ea"/>
              </a:rPr>
              <a:t>无需填写</a:t>
            </a:r>
            <a:endParaRPr lang="zh-CN" altLang="en-US" sz="1800" dirty="0">
              <a:solidFill>
                <a:srgbClr val="FF0000"/>
              </a:solidFill>
              <a:latin typeface="+mj-ea"/>
              <a:ea typeface="+mj-ea"/>
              <a:sym typeface="+mn-ea"/>
            </a:endParaRPr>
          </a:p>
        </p:txBody>
      </p:sp>
      <p:sp>
        <p:nvSpPr>
          <p:cNvPr id="9" name=" 232"/>
          <p:cNvSpPr/>
          <p:nvPr/>
        </p:nvSpPr>
        <p:spPr>
          <a:xfrm rot="10800000">
            <a:off x="6357950" y="1500174"/>
            <a:ext cx="2346960" cy="1310005"/>
          </a:xfrm>
          <a:prstGeom prst="wedgeRoundRectCallout">
            <a:avLst>
              <a:gd name="adj1" fmla="val -27748"/>
              <a:gd name="adj2" fmla="val -84744"/>
              <a:gd name="adj3" fmla="val 16667"/>
            </a:avLst>
          </a:prstGeom>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2"/>
          </a:lnRef>
          <a:fillRef idx="1">
            <a:schemeClr val="lt1"/>
          </a:fillRef>
          <a:effectRef idx="0">
            <a:schemeClr val="accent2"/>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9"/>
          <p:cNvSpPr txBox="1"/>
          <p:nvPr/>
        </p:nvSpPr>
        <p:spPr>
          <a:xfrm>
            <a:off x="6370350" y="1569085"/>
            <a:ext cx="2487930" cy="1207770"/>
          </a:xfrm>
          <a:prstGeom prst="rect">
            <a:avLst/>
          </a:prstGeom>
          <a:noFill/>
        </p:spPr>
        <p:txBody>
          <a:bodyPr wrap="square" rtlCol="0">
            <a:spAutoFit/>
          </a:bodyPr>
          <a:lstStyle/>
          <a:p>
            <a:pPr algn="l"/>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）由于发放金额</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需纳税，先采用试算</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税按钮，进行税前发</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放金额计算</a:t>
            </a:r>
            <a:endParaRPr lang="zh-CN" altLang="en-US" sz="1800" dirty="0">
              <a:solidFill>
                <a:srgbClr val="FF0000"/>
              </a:solidFill>
              <a:latin typeface="+mj-ea"/>
              <a:ea typeface="+mj-ea"/>
              <a:sym typeface="+mn-ea"/>
            </a:endParaRPr>
          </a:p>
        </p:txBody>
      </p:sp>
      <p:pic>
        <p:nvPicPr>
          <p:cNvPr id="11" name="图片 10"/>
          <p:cNvPicPr>
            <a:picLocks noChangeAspect="1"/>
          </p:cNvPicPr>
          <p:nvPr/>
        </p:nvPicPr>
        <p:blipFill>
          <a:blip r:embed="rId2"/>
          <a:stretch>
            <a:fillRect/>
          </a:stretch>
        </p:blipFill>
        <p:spPr>
          <a:xfrm>
            <a:off x="5857884" y="4391025"/>
            <a:ext cx="2875915" cy="1205230"/>
          </a:xfrm>
          <a:prstGeom prst="rect">
            <a:avLst/>
          </a:prstGeom>
        </p:spPr>
      </p:pic>
      <p:sp>
        <p:nvSpPr>
          <p:cNvPr id="12" name="圆角矩形标注 11"/>
          <p:cNvSpPr/>
          <p:nvPr/>
        </p:nvSpPr>
        <p:spPr>
          <a:xfrm>
            <a:off x="4857752" y="4071942"/>
            <a:ext cx="2071050" cy="428628"/>
          </a:xfrm>
          <a:prstGeom prst="wedgeRoundRectCallout">
            <a:avLst>
              <a:gd name="adj1" fmla="val 52144"/>
              <a:gd name="adj2" fmla="val 51515"/>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3" name="文本框 12"/>
          <p:cNvSpPr txBox="1"/>
          <p:nvPr/>
        </p:nvSpPr>
        <p:spPr>
          <a:xfrm>
            <a:off x="4748530" y="4115760"/>
            <a:ext cx="2792095" cy="384810"/>
          </a:xfrm>
          <a:prstGeom prst="rect">
            <a:avLst/>
          </a:prstGeom>
          <a:noFill/>
        </p:spPr>
        <p:txBody>
          <a:bodyPr wrap="square" rtlCol="0">
            <a:spAutoFit/>
          </a:bodyPr>
          <a:lstStyle/>
          <a:p>
            <a:pPr algn="l"/>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）输入实发金额</a:t>
            </a:r>
            <a:endParaRPr lang="zh-CN" altLang="en-US" sz="1800" dirty="0">
              <a:solidFill>
                <a:srgbClr val="FF0000"/>
              </a:solidFill>
              <a:latin typeface="+mj-ea"/>
              <a:ea typeface="+mj-ea"/>
              <a:sym typeface="+mn-ea"/>
            </a:endParaRPr>
          </a:p>
        </p:txBody>
      </p:sp>
      <p:sp>
        <p:nvSpPr>
          <p:cNvPr id="18" name="矩形 17"/>
          <p:cNvSpPr/>
          <p:nvPr/>
        </p:nvSpPr>
        <p:spPr>
          <a:xfrm>
            <a:off x="7072330" y="3707765"/>
            <a:ext cx="1787556" cy="935681"/>
          </a:xfrm>
          <a:prstGeom prst="rect">
            <a:avLst/>
          </a:prstGeom>
          <a:ln>
            <a:solidFill>
              <a:srgbClr val="B4001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9" name="直接箭头连接符 18"/>
          <p:cNvCxnSpPr/>
          <p:nvPr/>
        </p:nvCxnSpPr>
        <p:spPr>
          <a:xfrm flipH="1" flipV="1">
            <a:off x="8100695" y="3573145"/>
            <a:ext cx="288290" cy="144145"/>
          </a:xfrm>
          <a:prstGeom prst="straightConnector1">
            <a:avLst/>
          </a:prstGeom>
          <a:ln>
            <a:solidFill>
              <a:srgbClr val="FF0000"/>
            </a:solidFill>
            <a:tailEnd type="arrow" w="med" len="med"/>
          </a:ln>
        </p:spPr>
        <p:style>
          <a:lnRef idx="2">
            <a:schemeClr val="accent2"/>
          </a:lnRef>
          <a:fillRef idx="0">
            <a:schemeClr val="accent2"/>
          </a:fillRef>
          <a:effectRef idx="1">
            <a:schemeClr val="accent2"/>
          </a:effectRef>
          <a:fontRef idx="minor">
            <a:schemeClr val="tx1"/>
          </a:fontRef>
        </p:style>
      </p:cxnSp>
      <p:sp>
        <p:nvSpPr>
          <p:cNvPr id="21" name="文本框 20"/>
          <p:cNvSpPr txBox="1"/>
          <p:nvPr/>
        </p:nvSpPr>
        <p:spPr>
          <a:xfrm>
            <a:off x="7072330" y="3707765"/>
            <a:ext cx="1872615" cy="933450"/>
          </a:xfrm>
          <a:prstGeom prst="rect">
            <a:avLst/>
          </a:prstGeom>
          <a:noFill/>
          <a:ln>
            <a:noFill/>
          </a:ln>
        </p:spPr>
        <p:txBody>
          <a:bodyPr wrap="square" rtlCol="0">
            <a:spAutoFit/>
          </a:bodyPr>
          <a:lstStyle/>
          <a:p>
            <a:pPr algn="l"/>
            <a:r>
              <a:rPr lang="zh-CN" altLang="en-US" sz="1800" dirty="0">
                <a:solidFill>
                  <a:srgbClr val="FF0000"/>
                </a:solidFill>
                <a:latin typeface="+mj-ea"/>
                <a:ea typeface="+mj-ea"/>
              </a:rPr>
              <a:t>（</a:t>
            </a:r>
            <a:r>
              <a:rPr lang="en-US" altLang="zh-CN" sz="1800" dirty="0">
                <a:solidFill>
                  <a:srgbClr val="FF0000"/>
                </a:solidFill>
                <a:latin typeface="+mj-ea"/>
                <a:ea typeface="+mj-ea"/>
              </a:rPr>
              <a:t>4</a:t>
            </a:r>
            <a:r>
              <a:rPr lang="zh-CN" altLang="en-US" sz="1800" dirty="0">
                <a:solidFill>
                  <a:srgbClr val="FF0000"/>
                </a:solidFill>
                <a:latin typeface="+mj-ea"/>
                <a:ea typeface="+mj-ea"/>
              </a:rPr>
              <a:t>）单击试算</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税，可得税前发</a:t>
            </a:r>
            <a:endParaRPr lang="zh-CN" altLang="en-US" sz="1800" dirty="0">
              <a:solidFill>
                <a:srgbClr val="FF0000"/>
              </a:solidFill>
              <a:latin typeface="+mj-ea"/>
              <a:ea typeface="+mj-ea"/>
            </a:endParaRPr>
          </a:p>
          <a:p>
            <a:pPr algn="l"/>
            <a:r>
              <a:rPr lang="zh-CN" altLang="en-US" sz="1800" dirty="0">
                <a:solidFill>
                  <a:srgbClr val="FF0000"/>
                </a:solidFill>
                <a:latin typeface="+mj-ea"/>
                <a:ea typeface="+mj-ea"/>
              </a:rPr>
              <a:t>放金额</a:t>
            </a:r>
            <a:endParaRPr lang="zh-CN" altLang="en-US" sz="1800" dirty="0">
              <a:solidFill>
                <a:srgbClr val="FF0000"/>
              </a:solidFill>
              <a:latin typeface="+mj-ea"/>
              <a:ea typeface="+mj-ea"/>
              <a:sym typeface="+mn-ea"/>
            </a:endParaRPr>
          </a:p>
        </p:txBody>
      </p:sp>
      <p:cxnSp>
        <p:nvCxnSpPr>
          <p:cNvPr id="22" name="直接箭头连接符 21"/>
          <p:cNvCxnSpPr/>
          <p:nvPr/>
        </p:nvCxnSpPr>
        <p:spPr>
          <a:xfrm flipV="1">
            <a:off x="8460105" y="4725035"/>
            <a:ext cx="288925" cy="216535"/>
          </a:xfrm>
          <a:prstGeom prst="straightConnector1">
            <a:avLst/>
          </a:prstGeom>
          <a:ln>
            <a:solidFill>
              <a:srgbClr val="FF0000"/>
            </a:solidFill>
            <a:tailEnd type="arrow" w="med" len="med"/>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sp>
        <p:nvSpPr>
          <p:cNvPr id="24" name="圆角矩形标注 23"/>
          <p:cNvSpPr/>
          <p:nvPr/>
        </p:nvSpPr>
        <p:spPr>
          <a:xfrm>
            <a:off x="928662" y="5429264"/>
            <a:ext cx="1500198" cy="428628"/>
          </a:xfrm>
          <a:prstGeom prst="wedgeRoundRectCallout">
            <a:avLst>
              <a:gd name="adj1" fmla="val 82682"/>
              <a:gd name="adj2" fmla="val 5035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5" name="文本框 3"/>
          <p:cNvSpPr txBox="1"/>
          <p:nvPr/>
        </p:nvSpPr>
        <p:spPr>
          <a:xfrm>
            <a:off x="807708" y="5461652"/>
            <a:ext cx="2049780" cy="369332"/>
          </a:xfrm>
          <a:prstGeom prst="rect">
            <a:avLst/>
          </a:prstGeom>
          <a:noFill/>
        </p:spPr>
        <p:txBody>
          <a:bodyPr wrap="square" rtlCol="0">
            <a:spAutoFit/>
          </a:bodyPr>
          <a:lstStyle/>
          <a:p>
            <a:r>
              <a:rPr lang="zh-CN" altLang="en-US" sz="1800" dirty="0" smtClean="0">
                <a:solidFill>
                  <a:srgbClr val="FF0000"/>
                </a:solidFill>
                <a:latin typeface="+mj-ea"/>
                <a:ea typeface="+mj-ea"/>
              </a:rPr>
              <a:t>（</a:t>
            </a:r>
            <a:r>
              <a:rPr lang="en-US" altLang="zh-CN" sz="1800" dirty="0" smtClean="0">
                <a:solidFill>
                  <a:srgbClr val="FF0000"/>
                </a:solidFill>
                <a:latin typeface="+mj-ea"/>
                <a:ea typeface="+mj-ea"/>
              </a:rPr>
              <a:t>5</a:t>
            </a:r>
            <a:r>
              <a:rPr lang="zh-CN" altLang="en-US" sz="1800" dirty="0" smtClean="0">
                <a:solidFill>
                  <a:srgbClr val="FF0000"/>
                </a:solidFill>
                <a:latin typeface="+mj-ea"/>
                <a:ea typeface="+mj-ea"/>
              </a:rPr>
              <a:t>）</a:t>
            </a:r>
            <a:r>
              <a:rPr lang="zh-CN" altLang="en-US" sz="1800" dirty="0">
                <a:solidFill>
                  <a:srgbClr val="FF0000"/>
                </a:solidFill>
                <a:latin typeface="+mj-ea"/>
                <a:ea typeface="+mj-ea"/>
              </a:rPr>
              <a:t>单击保存</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66675" y="599440"/>
            <a:ext cx="8309610" cy="400110"/>
          </a:xfrm>
          <a:prstGeom prst="rect">
            <a:avLst/>
          </a:prstGeom>
          <a:noFill/>
        </p:spPr>
        <p:txBody>
          <a:bodyPr wrap="square" rtlCol="0" anchor="t">
            <a:spAutoFit/>
          </a:bodyPr>
          <a:lstStyle/>
          <a:p>
            <a:pPr eaLnBrk="0" hangingPunct="0"/>
            <a:r>
              <a:rPr lang="zh-CN" altLang="en-US" sz="2000" b="1" dirty="0" smtClean="0">
                <a:solidFill>
                  <a:srgbClr val="FF0000"/>
                </a:solidFill>
                <a:latin typeface="+mj-ea"/>
                <a:ea typeface="+mj-ea"/>
                <a:cs typeface="+mn-ea"/>
              </a:rPr>
              <a:t>  第三步 </a:t>
            </a:r>
            <a:r>
              <a:rPr lang="zh-CN" altLang="en-US" sz="2000" b="1" dirty="0">
                <a:solidFill>
                  <a:srgbClr val="FF0000"/>
                </a:solidFill>
                <a:latin typeface="+mj-ea"/>
                <a:ea typeface="+mj-ea"/>
                <a:cs typeface="+mn-ea"/>
              </a:rPr>
              <a:t>校外人员劳务申报</a:t>
            </a:r>
            <a:r>
              <a:rPr lang="zh-CN" altLang="en-US" sz="2000" b="1" dirty="0" smtClean="0">
                <a:solidFill>
                  <a:srgbClr val="FF0000"/>
                </a:solidFill>
                <a:latin typeface="+mj-ea"/>
                <a:ea typeface="+mj-ea"/>
                <a:cs typeface="+mn-ea"/>
              </a:rPr>
              <a:t>录入（批量录入）</a:t>
            </a:r>
            <a:endParaRPr lang="zh-CN" altLang="en-US" sz="2000" b="1" dirty="0">
              <a:solidFill>
                <a:srgbClr val="FF0000"/>
              </a:solidFill>
              <a:latin typeface="+mj-ea"/>
              <a:ea typeface="+mj-ea"/>
              <a:cs typeface="+mn-ea"/>
            </a:endParaRPr>
          </a:p>
        </p:txBody>
      </p:sp>
      <p:pic>
        <p:nvPicPr>
          <p:cNvPr id="5" name="图片 4"/>
          <p:cNvPicPr>
            <a:picLocks noChangeAspect="1"/>
          </p:cNvPicPr>
          <p:nvPr/>
        </p:nvPicPr>
        <p:blipFill>
          <a:blip r:embed="rId1"/>
          <a:stretch>
            <a:fillRect/>
          </a:stretch>
        </p:blipFill>
        <p:spPr>
          <a:xfrm>
            <a:off x="357158" y="1071546"/>
            <a:ext cx="8358278" cy="5446411"/>
          </a:xfrm>
          <a:prstGeom prst="rect">
            <a:avLst/>
          </a:prstGeom>
        </p:spPr>
      </p:pic>
      <p:pic>
        <p:nvPicPr>
          <p:cNvPr id="8" name="图片 7"/>
          <p:cNvPicPr>
            <a:picLocks noChangeAspect="1"/>
          </p:cNvPicPr>
          <p:nvPr/>
        </p:nvPicPr>
        <p:blipFill>
          <a:blip r:embed="rId2"/>
          <a:stretch>
            <a:fillRect/>
          </a:stretch>
        </p:blipFill>
        <p:spPr>
          <a:xfrm>
            <a:off x="2099945" y="3639820"/>
            <a:ext cx="5676900" cy="2361565"/>
          </a:xfrm>
          <a:prstGeom prst="rect">
            <a:avLst/>
          </a:prstGeom>
        </p:spPr>
      </p:pic>
      <p:sp>
        <p:nvSpPr>
          <p:cNvPr id="9" name="圆角矩形标注 8"/>
          <p:cNvSpPr/>
          <p:nvPr/>
        </p:nvSpPr>
        <p:spPr>
          <a:xfrm>
            <a:off x="7265035" y="5005705"/>
            <a:ext cx="1111250" cy="850265"/>
          </a:xfrm>
          <a:prstGeom prst="wedgeRoundRectCallout">
            <a:avLst>
              <a:gd name="adj1" fmla="val -83375"/>
              <a:gd name="adj2" fmla="val 74050"/>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文本框 9"/>
          <p:cNvSpPr txBox="1"/>
          <p:nvPr/>
        </p:nvSpPr>
        <p:spPr>
          <a:xfrm>
            <a:off x="7141229" y="5100648"/>
            <a:ext cx="1624011"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a:t>
            </a:r>
            <a:r>
              <a:rPr lang="zh-CN" altLang="en-US" sz="1600" dirty="0" smtClean="0">
                <a:solidFill>
                  <a:srgbClr val="FF0000"/>
                </a:solidFill>
                <a:latin typeface="+mj-ea"/>
                <a:ea typeface="+mj-ea"/>
              </a:rPr>
              <a:t>单击</a:t>
            </a:r>
            <a:endParaRPr lang="zh-CN" altLang="en-US" sz="1600" dirty="0" smtClean="0">
              <a:solidFill>
                <a:srgbClr val="FF0000"/>
              </a:solidFill>
              <a:latin typeface="+mj-ea"/>
              <a:ea typeface="+mj-ea"/>
            </a:endParaRPr>
          </a:p>
          <a:p>
            <a:r>
              <a:rPr lang="en-US" altLang="zh-CN" sz="1800" dirty="0" smtClean="0">
                <a:solidFill>
                  <a:srgbClr val="FF0000"/>
                </a:solidFill>
                <a:latin typeface="+mj-ea"/>
                <a:ea typeface="+mj-ea"/>
              </a:rPr>
              <a:t>   </a:t>
            </a:r>
            <a:r>
              <a:rPr lang="zh-CN" altLang="en-US" sz="1800" dirty="0" smtClean="0">
                <a:solidFill>
                  <a:srgbClr val="FF0000"/>
                </a:solidFill>
                <a:latin typeface="+mj-ea"/>
                <a:ea typeface="+mj-ea"/>
              </a:rPr>
              <a:t>人员</a:t>
            </a:r>
            <a:r>
              <a:rPr lang="zh-CN" altLang="en-US" sz="1800" dirty="0">
                <a:solidFill>
                  <a:srgbClr val="FF0000"/>
                </a:solidFill>
                <a:latin typeface="+mj-ea"/>
                <a:ea typeface="+mj-ea"/>
              </a:rPr>
              <a:t>查询</a:t>
            </a:r>
            <a:endParaRPr lang="zh-CN" altLang="en-US" sz="1800" dirty="0">
              <a:solidFill>
                <a:srgbClr val="FF0000"/>
              </a:solidFill>
              <a:latin typeface="+mj-ea"/>
              <a:ea typeface="+mj-ea"/>
            </a:endParaRPr>
          </a:p>
        </p:txBody>
      </p:sp>
      <p:sp>
        <p:nvSpPr>
          <p:cNvPr id="17" name="圆角矩形标注 16"/>
          <p:cNvSpPr/>
          <p:nvPr/>
        </p:nvSpPr>
        <p:spPr>
          <a:xfrm>
            <a:off x="4695190" y="4238625"/>
            <a:ext cx="1962150" cy="1207135"/>
          </a:xfrm>
          <a:prstGeom prst="wedgeRoundRectCallout">
            <a:avLst>
              <a:gd name="adj1" fmla="val 16523"/>
              <a:gd name="adj2" fmla="val 75698"/>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文本框 17"/>
          <p:cNvSpPr txBox="1"/>
          <p:nvPr/>
        </p:nvSpPr>
        <p:spPr>
          <a:xfrm>
            <a:off x="4695190" y="4237990"/>
            <a:ext cx="2137410" cy="120777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）单击提取全部人员信息，即可完成批量导入发放名单功能</a:t>
            </a:r>
            <a:endParaRPr lang="zh-CN" altLang="en-US" sz="1800" dirty="0">
              <a:solidFill>
                <a:srgbClr val="FF0000"/>
              </a:solidFill>
              <a:latin typeface="+mj-ea"/>
              <a:ea typeface="+mj-ea"/>
            </a:endParaRPr>
          </a:p>
        </p:txBody>
      </p:sp>
      <p:sp>
        <p:nvSpPr>
          <p:cNvPr id="16" name="TextBox 15"/>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sp>
        <p:nvSpPr>
          <p:cNvPr id="19" name="圆角矩形标注 18"/>
          <p:cNvSpPr/>
          <p:nvPr/>
        </p:nvSpPr>
        <p:spPr>
          <a:xfrm>
            <a:off x="787994" y="5500702"/>
            <a:ext cx="1712304" cy="428628"/>
          </a:xfrm>
          <a:prstGeom prst="wedgeRoundRectCallout">
            <a:avLst>
              <a:gd name="adj1" fmla="val 82682"/>
              <a:gd name="adj2" fmla="val 5035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文本框 3"/>
          <p:cNvSpPr txBox="1"/>
          <p:nvPr/>
        </p:nvSpPr>
        <p:spPr>
          <a:xfrm>
            <a:off x="593394" y="5533090"/>
            <a:ext cx="2049780" cy="369332"/>
          </a:xfrm>
          <a:prstGeom prst="rect">
            <a:avLst/>
          </a:prstGeom>
          <a:noFill/>
        </p:spPr>
        <p:txBody>
          <a:bodyPr wrap="square" rtlCol="0">
            <a:spAutoFit/>
          </a:bodyPr>
          <a:lstStyle/>
          <a:p>
            <a:r>
              <a:rPr lang="zh-CN" altLang="en-US" sz="1800" dirty="0" smtClean="0">
                <a:solidFill>
                  <a:srgbClr val="FF0000"/>
                </a:solidFill>
                <a:latin typeface="+mj-ea"/>
                <a:ea typeface="+mj-ea"/>
              </a:rPr>
              <a:t>（</a:t>
            </a:r>
            <a:r>
              <a:rPr lang="en-US" altLang="zh-CN" sz="1800" dirty="0" smtClean="0">
                <a:solidFill>
                  <a:srgbClr val="FF0000"/>
                </a:solidFill>
                <a:latin typeface="+mj-ea"/>
                <a:ea typeface="+mj-ea"/>
              </a:rPr>
              <a:t>3</a:t>
            </a:r>
            <a:r>
              <a:rPr lang="zh-CN" altLang="en-US" sz="1800" dirty="0" smtClean="0">
                <a:solidFill>
                  <a:srgbClr val="FF0000"/>
                </a:solidFill>
                <a:latin typeface="+mj-ea"/>
                <a:ea typeface="+mj-ea"/>
              </a:rPr>
              <a:t>）</a:t>
            </a:r>
            <a:r>
              <a:rPr lang="zh-CN" altLang="en-US" sz="1800" dirty="0">
                <a:solidFill>
                  <a:srgbClr val="FF0000"/>
                </a:solidFill>
                <a:latin typeface="+mj-ea"/>
                <a:ea typeface="+mj-ea"/>
              </a:rPr>
              <a:t>单击保存</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9458"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9459"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9460" name="Rectangle 40"/>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9461" name="AutoShape 6"/>
          <p:cNvSpPr/>
          <p:nvPr/>
        </p:nvSpPr>
        <p:spPr>
          <a:xfrm flipH="1">
            <a:off x="5597525" y="2795588"/>
            <a:ext cx="84138" cy="153987"/>
          </a:xfrm>
          <a:prstGeom prst="octagon">
            <a:avLst>
              <a:gd name="adj" fmla="val 29287"/>
            </a:avLst>
          </a:prstGeom>
          <a:solidFill>
            <a:schemeClr val="bg1"/>
          </a:solidFill>
          <a:ln w="9525">
            <a:noFill/>
          </a:ln>
        </p:spPr>
        <p:txBody>
          <a:bodyPr wrap="none" anchor="ctr"/>
          <a:lstStyle/>
          <a:p>
            <a:pPr lvl="0" indent="0"/>
            <a:endParaRPr lang="zh-CN" altLang="zh-CN" dirty="0">
              <a:latin typeface="Arial" panose="020B0604020202020204" pitchFamily="34" charset="0"/>
              <a:ea typeface="华文中宋" panose="02010600040101010101" pitchFamily="2" charset="-122"/>
            </a:endParaRPr>
          </a:p>
        </p:txBody>
      </p:sp>
      <p:sp>
        <p:nvSpPr>
          <p:cNvPr id="19462" name="AutoShape 7"/>
          <p:cNvSpPr/>
          <p:nvPr/>
        </p:nvSpPr>
        <p:spPr>
          <a:xfrm flipH="1">
            <a:off x="3775075" y="2786063"/>
            <a:ext cx="82550" cy="152400"/>
          </a:xfrm>
          <a:prstGeom prst="octagon">
            <a:avLst>
              <a:gd name="adj" fmla="val 29287"/>
            </a:avLst>
          </a:prstGeom>
          <a:solidFill>
            <a:schemeClr val="bg1"/>
          </a:solidFill>
          <a:ln w="9525">
            <a:noFill/>
          </a:ln>
        </p:spPr>
        <p:txBody>
          <a:bodyPr wrap="none" anchor="ctr"/>
          <a:lstStyle/>
          <a:p>
            <a:pPr lvl="0" indent="0"/>
            <a:endParaRPr lang="zh-CN" altLang="zh-CN" dirty="0">
              <a:latin typeface="Arial" panose="020B0604020202020204" pitchFamily="34" charset="0"/>
              <a:ea typeface="华文中宋" panose="02010600040101010101" pitchFamily="2" charset="-122"/>
            </a:endParaRPr>
          </a:p>
        </p:txBody>
      </p:sp>
      <p:sp>
        <p:nvSpPr>
          <p:cNvPr id="6" name="文本框 5"/>
          <p:cNvSpPr txBox="1"/>
          <p:nvPr/>
        </p:nvSpPr>
        <p:spPr>
          <a:xfrm>
            <a:off x="2113915" y="2318385"/>
            <a:ext cx="4114165" cy="613410"/>
          </a:xfrm>
          <a:prstGeom prst="rect">
            <a:avLst/>
          </a:prstGeom>
          <a:noFill/>
        </p:spPr>
        <p:txBody>
          <a:bodyPr wrap="square" rtlCol="0">
            <a:spAutoFit/>
          </a:bodyPr>
          <a:lstStyle/>
          <a:p>
            <a:pPr algn="ctr"/>
            <a:r>
              <a:rPr lang="en-US" altLang="zh-CN" sz="3200" b="1"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rPr>
              <a:t> </a:t>
            </a:r>
            <a:endParaRPr lang="zh-CN" altLang="en-US"/>
          </a:p>
        </p:txBody>
      </p:sp>
      <p:sp>
        <p:nvSpPr>
          <p:cNvPr id="7" name="文本框 6"/>
          <p:cNvSpPr txBox="1"/>
          <p:nvPr/>
        </p:nvSpPr>
        <p:spPr>
          <a:xfrm>
            <a:off x="214314" y="530860"/>
            <a:ext cx="3929058" cy="400110"/>
          </a:xfrm>
          <a:prstGeom prst="rect">
            <a:avLst/>
          </a:prstGeom>
          <a:noFill/>
        </p:spPr>
        <p:txBody>
          <a:bodyPr wrap="square" rtlCol="0" anchor="t">
            <a:spAutoFit/>
          </a:bodyPr>
          <a:lstStyle/>
          <a:p>
            <a:pPr eaLnBrk="0" hangingPunct="0"/>
            <a:r>
              <a:rPr lang="zh-CN" altLang="en-US" sz="2000" b="1" dirty="0" smtClean="0">
                <a:solidFill>
                  <a:srgbClr val="FF0000"/>
                </a:solidFill>
                <a:latin typeface="+mn-lt"/>
                <a:ea typeface="+mn-lt"/>
                <a:cs typeface="+mn-ea"/>
              </a:rPr>
              <a:t>第四步 </a:t>
            </a:r>
            <a:r>
              <a:rPr lang="zh-CN" altLang="en-US" sz="2000" b="1" dirty="0">
                <a:solidFill>
                  <a:srgbClr val="FF0000"/>
                </a:solidFill>
                <a:latin typeface="+mn-lt"/>
                <a:ea typeface="+mn-lt"/>
                <a:cs typeface="+mn-ea"/>
              </a:rPr>
              <a:t>提交申报信息</a:t>
            </a:r>
            <a:endParaRPr lang="zh-CN" altLang="en-US" sz="2000" b="1" dirty="0">
              <a:solidFill>
                <a:srgbClr val="FF0000"/>
              </a:solidFill>
              <a:latin typeface="+mn-lt"/>
              <a:ea typeface="+mn-lt"/>
              <a:cs typeface="+mn-ea"/>
            </a:endParaRPr>
          </a:p>
        </p:txBody>
      </p:sp>
      <p:pic>
        <p:nvPicPr>
          <p:cNvPr id="2" name="图片 1"/>
          <p:cNvPicPr>
            <a:picLocks noChangeAspect="1"/>
          </p:cNvPicPr>
          <p:nvPr/>
        </p:nvPicPr>
        <p:blipFill>
          <a:blip r:embed="rId1"/>
          <a:stretch>
            <a:fillRect/>
          </a:stretch>
        </p:blipFill>
        <p:spPr>
          <a:xfrm>
            <a:off x="357158" y="1000108"/>
            <a:ext cx="8438515" cy="5361957"/>
          </a:xfrm>
          <a:prstGeom prst="rect">
            <a:avLst/>
          </a:prstGeom>
        </p:spPr>
      </p:pic>
      <p:sp>
        <p:nvSpPr>
          <p:cNvPr id="5" name="圆角矩形标注 4"/>
          <p:cNvSpPr/>
          <p:nvPr/>
        </p:nvSpPr>
        <p:spPr>
          <a:xfrm rot="10800000">
            <a:off x="4143372" y="5857892"/>
            <a:ext cx="1571636" cy="428628"/>
          </a:xfrm>
          <a:prstGeom prst="wedgeRoundRectCallout">
            <a:avLst>
              <a:gd name="adj1" fmla="val 82682"/>
              <a:gd name="adj2" fmla="val 5035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文本框 8"/>
          <p:cNvSpPr txBox="1"/>
          <p:nvPr/>
        </p:nvSpPr>
        <p:spPr>
          <a:xfrm>
            <a:off x="4000500" y="5857892"/>
            <a:ext cx="2049780" cy="369332"/>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）单击提交</a:t>
            </a:r>
            <a:endParaRPr lang="zh-CN" altLang="en-US" sz="1800" dirty="0">
              <a:solidFill>
                <a:srgbClr val="FF0000"/>
              </a:solidFill>
              <a:latin typeface="+mj-ea"/>
              <a:ea typeface="+mj-ea"/>
            </a:endParaRPr>
          </a:p>
        </p:txBody>
      </p:sp>
      <p:sp>
        <p:nvSpPr>
          <p:cNvPr id="10" name="圆角矩形标注 9"/>
          <p:cNvSpPr/>
          <p:nvPr/>
        </p:nvSpPr>
        <p:spPr>
          <a:xfrm rot="10800000">
            <a:off x="5286380" y="4929198"/>
            <a:ext cx="2928958" cy="357190"/>
          </a:xfrm>
          <a:prstGeom prst="wedgeRoundRectCallout">
            <a:avLst>
              <a:gd name="adj1" fmla="val 66026"/>
              <a:gd name="adj2" fmla="val 63408"/>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文本框 10"/>
          <p:cNvSpPr txBox="1"/>
          <p:nvPr/>
        </p:nvSpPr>
        <p:spPr>
          <a:xfrm>
            <a:off x="5220970" y="4929198"/>
            <a:ext cx="3422996" cy="369332"/>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）单击确定，打印申报单</a:t>
            </a:r>
            <a:endParaRPr lang="zh-CN" altLang="en-US" sz="1800" dirty="0">
              <a:solidFill>
                <a:srgbClr val="FF0000"/>
              </a:solidFill>
              <a:latin typeface="+mj-ea"/>
              <a:ea typeface="+mj-ea"/>
            </a:endParaRPr>
          </a:p>
        </p:txBody>
      </p:sp>
      <p:sp>
        <p:nvSpPr>
          <p:cNvPr id="17" name="TextBox 16"/>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3235" y="939165"/>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256562" y="609881"/>
            <a:ext cx="7458710" cy="400110"/>
          </a:xfrm>
          <a:prstGeom prst="rect">
            <a:avLst/>
          </a:prstGeom>
          <a:noFill/>
        </p:spPr>
        <p:txBody>
          <a:bodyPr wrap="square" rtlCol="0" anchor="t">
            <a:spAutoFit/>
          </a:bodyPr>
          <a:lstStyle/>
          <a:p>
            <a:pPr eaLnBrk="0" hangingPunct="0"/>
            <a:r>
              <a:rPr lang="zh-CN" altLang="en-US" sz="2000" b="1" dirty="0" smtClean="0">
                <a:solidFill>
                  <a:srgbClr val="FF0000"/>
                </a:solidFill>
                <a:latin typeface="+mn-lt"/>
                <a:ea typeface="+mn-lt"/>
                <a:cs typeface="+mn-ea"/>
              </a:rPr>
              <a:t>第五步 </a:t>
            </a:r>
            <a:r>
              <a:rPr lang="zh-CN" altLang="en-US" sz="2000" b="1" dirty="0">
                <a:solidFill>
                  <a:srgbClr val="FF0000"/>
                </a:solidFill>
                <a:latin typeface="+mn-lt"/>
                <a:ea typeface="+mn-lt"/>
                <a:cs typeface="+mn-ea"/>
              </a:rPr>
              <a:t>打印申报单据</a:t>
            </a:r>
            <a:endParaRPr lang="zh-CN" altLang="en-US" sz="2000" b="1" dirty="0">
              <a:solidFill>
                <a:srgbClr val="FF0000"/>
              </a:solidFill>
              <a:latin typeface="+mn-lt"/>
              <a:ea typeface="+mn-lt"/>
              <a:cs typeface="+mn-ea"/>
            </a:endParaRPr>
          </a:p>
        </p:txBody>
      </p:sp>
      <p:sp>
        <p:nvSpPr>
          <p:cNvPr id="8" name="文本框 7"/>
          <p:cNvSpPr txBox="1"/>
          <p:nvPr/>
        </p:nvSpPr>
        <p:spPr>
          <a:xfrm>
            <a:off x="142844" y="3929066"/>
            <a:ext cx="8877935" cy="1463040"/>
          </a:xfrm>
          <a:prstGeom prst="rect">
            <a:avLst/>
          </a:prstGeom>
          <a:noFill/>
        </p:spPr>
        <p:txBody>
          <a:bodyPr wrap="square" rtlCol="0" anchor="t">
            <a:spAutoFit/>
          </a:bodyPr>
          <a:lstStyle/>
          <a:p>
            <a:pPr marL="285750" indent="-285750">
              <a:lnSpc>
                <a:spcPct val="150000"/>
              </a:lnSpc>
              <a:buFont typeface="Wingdings" panose="05000000000000000000" charset="0"/>
              <a:buChar char="Ø"/>
            </a:pPr>
            <a:r>
              <a:rPr lang="zh-CN" altLang="en-US" sz="2000" dirty="0" smtClean="0">
                <a:latin typeface="+mj-ea"/>
                <a:ea typeface="+mj-ea"/>
                <a:cs typeface="+mn-ea"/>
                <a:sym typeface="+mn-ea"/>
              </a:rPr>
              <a:t>方式</a:t>
            </a:r>
            <a:r>
              <a:rPr lang="zh-CN" altLang="en-US" sz="2000" dirty="0">
                <a:latin typeface="+mj-ea"/>
                <a:ea typeface="+mj-ea"/>
                <a:cs typeface="+mn-ea"/>
                <a:sym typeface="+mn-ea"/>
              </a:rPr>
              <a:t>一：根据提交申报信息后，弹出的对话框，单击确认 即可打印单据</a:t>
            </a:r>
            <a:r>
              <a:rPr lang="zh-CN" altLang="en-US" sz="2000" dirty="0" smtClean="0">
                <a:latin typeface="+mj-ea"/>
                <a:ea typeface="+mj-ea"/>
                <a:cs typeface="+mn-ea"/>
                <a:sym typeface="+mn-ea"/>
              </a:rPr>
              <a:t>。</a:t>
            </a:r>
            <a:endParaRPr lang="zh-CN" altLang="en-US" sz="2000" dirty="0">
              <a:latin typeface="+mj-ea"/>
              <a:ea typeface="+mj-ea"/>
              <a:cs typeface="+mn-ea"/>
              <a:sym typeface="+mn-ea"/>
            </a:endParaRPr>
          </a:p>
          <a:p>
            <a:pPr marL="285750" indent="-285750">
              <a:lnSpc>
                <a:spcPct val="150000"/>
              </a:lnSpc>
              <a:buFont typeface="Wingdings" panose="05000000000000000000" charset="0"/>
              <a:buChar char="Ø"/>
            </a:pPr>
            <a:r>
              <a:rPr lang="zh-CN" altLang="en-US" sz="2000" dirty="0">
                <a:latin typeface="+mj-ea"/>
                <a:ea typeface="+mj-ea"/>
                <a:cs typeface="+mn-ea"/>
                <a:sym typeface="+mn-ea"/>
              </a:rPr>
              <a:t>方式二：选择左侧校外人员劳务申报管理菜单可以对申报单据进行如下操作：打印、复制，和删除。</a:t>
            </a:r>
            <a:endParaRPr lang="zh-CN" altLang="en-US" sz="2000" dirty="0">
              <a:latin typeface="+mj-ea"/>
              <a:ea typeface="+mj-ea"/>
              <a:sym typeface="+mn-ea"/>
            </a:endParaRPr>
          </a:p>
        </p:txBody>
      </p:sp>
      <p:sp>
        <p:nvSpPr>
          <p:cNvPr id="10" name="TextBox 9"/>
          <p:cNvSpPr txBox="1"/>
          <p:nvPr/>
        </p:nvSpPr>
        <p:spPr>
          <a:xfrm>
            <a:off x="-71470" y="71414"/>
            <a:ext cx="3877985" cy="461665"/>
          </a:xfrm>
          <a:prstGeom prst="rect">
            <a:avLst/>
          </a:prstGeom>
          <a:noFill/>
        </p:spPr>
        <p:txBody>
          <a:bodyPr wrap="none" rtlCol="0">
            <a:spAutoFit/>
          </a:bodyPr>
          <a:lstStyle/>
          <a:p>
            <a:r>
              <a:rPr lang="zh-CN" altLang="en-US" sz="2400" b="1" dirty="0" smtClean="0">
                <a:solidFill>
                  <a:schemeClr val="accent2"/>
                </a:solidFill>
                <a:ea typeface="+mn-lt"/>
                <a:cs typeface="+mn-ea"/>
              </a:rPr>
              <a:t>（二）校外人员劳务费发放</a:t>
            </a:r>
            <a:endParaRPr lang="zh-CN" altLang="en-US" sz="2400" b="1" dirty="0" smtClean="0">
              <a:solidFill>
                <a:schemeClr val="accent2"/>
              </a:solidFill>
              <a:latin typeface="微软雅黑" panose="020B0503020204020204" pitchFamily="34" charset="-122"/>
              <a:ea typeface="+mn-lt"/>
              <a:cs typeface="+mn-ea"/>
            </a:endParaRPr>
          </a:p>
        </p:txBody>
      </p:sp>
      <p:pic>
        <p:nvPicPr>
          <p:cNvPr id="11" name="图片 10"/>
          <p:cNvPicPr>
            <a:picLocks noChangeAspect="1"/>
          </p:cNvPicPr>
          <p:nvPr/>
        </p:nvPicPr>
        <p:blipFill>
          <a:blip r:embed="rId1"/>
          <a:stretch>
            <a:fillRect/>
          </a:stretch>
        </p:blipFill>
        <p:spPr>
          <a:xfrm>
            <a:off x="642910" y="1071546"/>
            <a:ext cx="8072462" cy="2571768"/>
          </a:xfrm>
          <a:prstGeom prst="rect">
            <a:avLst/>
          </a:prstGeom>
        </p:spPr>
      </p:pic>
      <p:sp>
        <p:nvSpPr>
          <p:cNvPr id="12" name="文本框 1"/>
          <p:cNvSpPr txBox="1"/>
          <p:nvPr/>
        </p:nvSpPr>
        <p:spPr>
          <a:xfrm>
            <a:off x="224155" y="5549900"/>
            <a:ext cx="8725535" cy="1027430"/>
          </a:xfrm>
          <a:prstGeom prst="rect">
            <a:avLst/>
          </a:prstGeom>
          <a:noFill/>
        </p:spPr>
        <p:txBody>
          <a:bodyPr wrap="square" rtlCol="0" anchor="t">
            <a:spAutoFit/>
          </a:bodyPr>
          <a:lstStyle/>
          <a:p>
            <a:r>
              <a:rPr lang="en-US" altLang="zh-CN" sz="2000" dirty="0">
                <a:solidFill>
                  <a:srgbClr val="FF0000"/>
                </a:solidFill>
                <a:sym typeface="+mn-ea"/>
              </a:rPr>
              <a:t> </a:t>
            </a:r>
            <a:r>
              <a:rPr lang="en-US" altLang="zh-CN" sz="2000" dirty="0" smtClean="0">
                <a:solidFill>
                  <a:srgbClr val="FF0000"/>
                </a:solidFill>
                <a:sym typeface="+mn-ea"/>
              </a:rPr>
              <a:t> </a:t>
            </a:r>
            <a:r>
              <a:rPr lang="zh-CN" altLang="en-US" sz="2000" b="1" dirty="0" smtClean="0">
                <a:solidFill>
                  <a:srgbClr val="FF0000"/>
                </a:solidFill>
                <a:latin typeface="+mn-lt"/>
                <a:ea typeface="+mn-lt"/>
                <a:sym typeface="+mn-ea"/>
              </a:rPr>
              <a:t>温馨</a:t>
            </a:r>
            <a:r>
              <a:rPr lang="zh-CN" altLang="en-US" sz="2000" b="1" dirty="0">
                <a:solidFill>
                  <a:srgbClr val="FF0000"/>
                </a:solidFill>
                <a:latin typeface="+mn-lt"/>
                <a:ea typeface="+mn-lt"/>
                <a:sym typeface="+mn-ea"/>
              </a:rPr>
              <a:t>提示：“ </a:t>
            </a:r>
            <a:r>
              <a:rPr lang="en-US" altLang="zh-CN" sz="2000" b="1" dirty="0" err="1">
                <a:solidFill>
                  <a:srgbClr val="FF0000"/>
                </a:solidFill>
                <a:latin typeface="+mn-lt"/>
                <a:ea typeface="+mn-lt"/>
                <a:sym typeface="+mn-ea"/>
              </a:rPr>
              <a:t>校外人员</a:t>
            </a:r>
            <a:r>
              <a:rPr lang="zh-CN" altLang="zh-CN" sz="2000" b="1" dirty="0">
                <a:solidFill>
                  <a:srgbClr val="FF0000"/>
                </a:solidFill>
                <a:latin typeface="+mn-lt"/>
                <a:ea typeface="+mn-lt"/>
                <a:sym typeface="+mn-ea"/>
              </a:rPr>
              <a:t>劳务</a:t>
            </a:r>
            <a:r>
              <a:rPr lang="zh-CN" altLang="en-US" sz="2000" b="1" dirty="0">
                <a:solidFill>
                  <a:srgbClr val="FF0000"/>
                </a:solidFill>
                <a:latin typeface="+mn-lt"/>
                <a:ea typeface="+mn-lt"/>
                <a:sym typeface="+mn-ea"/>
              </a:rPr>
              <a:t>发放表” 经负责人签字，学院盖章后，经办人应在</a:t>
            </a:r>
            <a:r>
              <a:rPr lang="zh-CN" altLang="en-US" sz="2000" b="1" dirty="0" smtClean="0">
                <a:solidFill>
                  <a:srgbClr val="FF0000"/>
                </a:solidFill>
                <a:latin typeface="+mn-lt"/>
                <a:ea typeface="+mn-lt"/>
                <a:cs typeface="+mn-ea"/>
                <a:sym typeface="+mn-ea"/>
              </a:rPr>
              <a:t>当月</a:t>
            </a:r>
            <a:r>
              <a:rPr lang="en-US" altLang="zh-CN" sz="2000" b="1" dirty="0" smtClean="0">
                <a:solidFill>
                  <a:srgbClr val="FF0000"/>
                </a:solidFill>
                <a:latin typeface="+mn-lt"/>
                <a:ea typeface="+mn-lt"/>
                <a:cs typeface="+mn-ea"/>
                <a:sym typeface="+mn-ea"/>
              </a:rPr>
              <a:t>28</a:t>
            </a:r>
            <a:r>
              <a:rPr lang="zh-CN" altLang="en-US" sz="2000" b="1" dirty="0" smtClean="0">
                <a:solidFill>
                  <a:srgbClr val="FF0000"/>
                </a:solidFill>
                <a:latin typeface="+mn-lt"/>
                <a:ea typeface="+mn-lt"/>
                <a:cs typeface="+mn-ea"/>
                <a:sym typeface="+mn-ea"/>
              </a:rPr>
              <a:t>日之前</a:t>
            </a:r>
            <a:r>
              <a:rPr lang="zh-CN" altLang="en-US" sz="2000" b="1" dirty="0">
                <a:solidFill>
                  <a:srgbClr val="FF0000"/>
                </a:solidFill>
                <a:latin typeface="+mn-lt"/>
                <a:ea typeface="+mn-lt"/>
                <a:sym typeface="+mn-ea"/>
              </a:rPr>
              <a:t>携带“ 校外人员劳务发放表” 到财务处办理审核发放手续。</a:t>
            </a:r>
            <a:endParaRPr lang="zh-CN" altLang="en-US" sz="2000" b="1" dirty="0">
              <a:solidFill>
                <a:srgbClr val="FF0000"/>
              </a:solidFill>
              <a:latin typeface="+mn-lt"/>
              <a:ea typeface="+mn-lt"/>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28596" y="92867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185124" y="598805"/>
            <a:ext cx="7458710" cy="400110"/>
          </a:xfrm>
          <a:prstGeom prst="rect">
            <a:avLst/>
          </a:prstGeom>
          <a:noFill/>
        </p:spPr>
        <p:txBody>
          <a:bodyPr wrap="square" rtlCol="0" anchor="t">
            <a:spAutoFit/>
          </a:bodyPr>
          <a:lstStyle/>
          <a:p>
            <a:r>
              <a:rPr lang="zh-CN" altLang="en-US" sz="2000" b="1" dirty="0" smtClean="0">
                <a:solidFill>
                  <a:srgbClr val="FF0000"/>
                </a:solidFill>
                <a:latin typeface="+mn-lt"/>
                <a:ea typeface="+mn-lt"/>
                <a:cs typeface="+mn-ea"/>
                <a:sym typeface="+mn-ea"/>
              </a:rPr>
              <a:t>第一步 </a:t>
            </a:r>
            <a:r>
              <a:rPr lang="zh-CN" altLang="en-US" sz="2000" b="1" dirty="0" smtClean="0">
                <a:solidFill>
                  <a:srgbClr val="FF0000"/>
                </a:solidFill>
                <a:ea typeface="+mn-lt"/>
                <a:cs typeface="+mn-ea"/>
              </a:rPr>
              <a:t>进入学生酬金录入界面，</a:t>
            </a:r>
            <a:r>
              <a:rPr lang="zh-CN" altLang="en-US" sz="2000" b="1" dirty="0" smtClean="0">
                <a:solidFill>
                  <a:srgbClr val="FF0000"/>
                </a:solidFill>
                <a:latin typeface="+mn-lt"/>
                <a:ea typeface="+mn-lt"/>
                <a:cs typeface="+mn-ea"/>
                <a:sym typeface="+mn-ea"/>
              </a:rPr>
              <a:t>选择发放方式及申请发放项目</a:t>
            </a:r>
            <a:endParaRPr lang="zh-CN" altLang="en-US" sz="2000" b="1" dirty="0">
              <a:solidFill>
                <a:srgbClr val="FF0000"/>
              </a:solidFill>
              <a:latin typeface="+mn-lt"/>
              <a:ea typeface="+mn-lt"/>
              <a:cs typeface="+mn-ea"/>
            </a:endParaRPr>
          </a:p>
        </p:txBody>
      </p:sp>
      <p:pic>
        <p:nvPicPr>
          <p:cNvPr id="4" name="图片 3" descr="2017-03-30_193748"/>
          <p:cNvPicPr>
            <a:picLocks noChangeAspect="1"/>
          </p:cNvPicPr>
          <p:nvPr/>
        </p:nvPicPr>
        <p:blipFill>
          <a:blip r:embed="rId1"/>
          <a:stretch>
            <a:fillRect/>
          </a:stretch>
        </p:blipFill>
        <p:spPr>
          <a:xfrm>
            <a:off x="403225" y="1071546"/>
            <a:ext cx="8229600" cy="5470224"/>
          </a:xfrm>
          <a:prstGeom prst="rect">
            <a:avLst/>
          </a:prstGeom>
        </p:spPr>
      </p:pic>
      <p:sp>
        <p:nvSpPr>
          <p:cNvPr id="8" name="圆角矩形标注 7"/>
          <p:cNvSpPr/>
          <p:nvPr/>
        </p:nvSpPr>
        <p:spPr>
          <a:xfrm>
            <a:off x="5929322" y="1000108"/>
            <a:ext cx="2428891" cy="1487170"/>
          </a:xfrm>
          <a:prstGeom prst="wedgeRoundRectCallout">
            <a:avLst>
              <a:gd name="adj1" fmla="val -61011"/>
              <a:gd name="adj2" fmla="val 3819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86477" y="1018216"/>
            <a:ext cx="2543175" cy="1482090"/>
          </a:xfrm>
          <a:prstGeom prst="rect">
            <a:avLst/>
          </a:prstGeom>
          <a:noFill/>
        </p:spPr>
        <p:txBody>
          <a:bodyPr wrap="square" rtlCol="0">
            <a:spAutoFit/>
          </a:bodyPr>
          <a:lstStyle/>
          <a:p>
            <a:pPr algn="just"/>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）单击此处选择发方方式的银行，默认为中行网银，请本科生选择中行网银，研究生选择建行网银</a:t>
            </a:r>
            <a:endParaRPr lang="zh-CN" altLang="en-US" sz="1800" dirty="0">
              <a:solidFill>
                <a:srgbClr val="FF0000"/>
              </a:solidFill>
              <a:latin typeface="+mj-ea"/>
              <a:ea typeface="+mj-ea"/>
            </a:endParaRPr>
          </a:p>
        </p:txBody>
      </p:sp>
      <p:sp>
        <p:nvSpPr>
          <p:cNvPr id="10" name="圆角矩形标注 9"/>
          <p:cNvSpPr/>
          <p:nvPr/>
        </p:nvSpPr>
        <p:spPr>
          <a:xfrm>
            <a:off x="6072198" y="3286125"/>
            <a:ext cx="2135505" cy="642942"/>
          </a:xfrm>
          <a:prstGeom prst="wedgeRoundRectCallout">
            <a:avLst>
              <a:gd name="adj1" fmla="val -44661"/>
              <a:gd name="adj2" fmla="val -180957"/>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000760" y="3286124"/>
            <a:ext cx="226885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）单击这里选择 相应的财务项目</a:t>
            </a:r>
            <a:endParaRPr lang="zh-CN" altLang="en-US" sz="1800" dirty="0">
              <a:solidFill>
                <a:srgbClr val="FF0000"/>
              </a:solidFill>
              <a:latin typeface="+mj-ea"/>
              <a:ea typeface="+mj-ea"/>
            </a:endParaRPr>
          </a:p>
        </p:txBody>
      </p:sp>
      <p:sp>
        <p:nvSpPr>
          <p:cNvPr id="12" name="圆角矩形标注 11"/>
          <p:cNvSpPr/>
          <p:nvPr/>
        </p:nvSpPr>
        <p:spPr>
          <a:xfrm rot="10800000">
            <a:off x="2957830" y="3668395"/>
            <a:ext cx="1605280" cy="666115"/>
          </a:xfrm>
          <a:prstGeom prst="wedgeRoundRectCallout">
            <a:avLst>
              <a:gd name="adj1" fmla="val -7713"/>
              <a:gd name="adj2" fmla="val 7688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869565" y="3676015"/>
            <a:ext cx="169354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）单击要选</a:t>
            </a:r>
            <a:endParaRPr lang="zh-CN" altLang="en-US" sz="1800" dirty="0">
              <a:solidFill>
                <a:srgbClr val="FF0000"/>
              </a:solidFill>
              <a:latin typeface="+mj-ea"/>
              <a:ea typeface="+mj-ea"/>
            </a:endParaRPr>
          </a:p>
          <a:p>
            <a:r>
              <a:rPr lang="zh-CN" altLang="en-US" sz="1800" dirty="0">
                <a:solidFill>
                  <a:srgbClr val="FF0000"/>
                </a:solidFill>
                <a:latin typeface="+mj-ea"/>
                <a:ea typeface="+mj-ea"/>
              </a:rPr>
              <a:t>        择的项目</a:t>
            </a:r>
            <a:endParaRPr lang="zh-CN" altLang="en-US" sz="1800" dirty="0">
              <a:solidFill>
                <a:srgbClr val="FF0000"/>
              </a:solidFill>
              <a:latin typeface="+mj-ea"/>
              <a:ea typeface="+mj-ea"/>
            </a:endParaRPr>
          </a:p>
        </p:txBody>
      </p:sp>
      <p:sp>
        <p:nvSpPr>
          <p:cNvPr id="14" name="圆角矩形标注 13"/>
          <p:cNvSpPr/>
          <p:nvPr/>
        </p:nvSpPr>
        <p:spPr>
          <a:xfrm>
            <a:off x="6142990" y="5080000"/>
            <a:ext cx="1774825" cy="955040"/>
          </a:xfrm>
          <a:prstGeom prst="wedgeRoundRectCallout">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968365" y="5212080"/>
            <a:ext cx="1949450" cy="701040"/>
          </a:xfrm>
          <a:prstGeom prst="rect">
            <a:avLst/>
          </a:prstGeom>
          <a:noFill/>
        </p:spPr>
        <p:txBody>
          <a:bodyPr wrap="square" rtlCol="0">
            <a:spAutoFit/>
          </a:bodyPr>
          <a:lstStyle/>
          <a:p>
            <a:r>
              <a:rPr lang="zh-CN" altLang="en-US" sz="2000">
                <a:solidFill>
                  <a:srgbClr val="FF0000"/>
                </a:solidFill>
              </a:rPr>
              <a:t>（</a:t>
            </a:r>
            <a:r>
              <a:rPr lang="en-US" altLang="zh-CN" sz="2000">
                <a:solidFill>
                  <a:srgbClr val="FF0000"/>
                </a:solidFill>
              </a:rPr>
              <a:t>4</a:t>
            </a:r>
            <a:r>
              <a:rPr lang="zh-CN" altLang="en-US" sz="2000">
                <a:solidFill>
                  <a:srgbClr val="FF0000"/>
                </a:solidFill>
              </a:rPr>
              <a:t>）单击</a:t>
            </a:r>
            <a:r>
              <a:rPr lang="en-US" altLang="zh-CN" sz="2000">
                <a:solidFill>
                  <a:srgbClr val="FF0000"/>
                </a:solidFill>
              </a:rPr>
              <a:t>“</a:t>
            </a:r>
            <a:r>
              <a:rPr lang="zh-CN" altLang="en-US" sz="2000">
                <a:solidFill>
                  <a:srgbClr val="FF0000"/>
                </a:solidFill>
              </a:rPr>
              <a:t>选取</a:t>
            </a:r>
            <a:r>
              <a:rPr lang="en-US" altLang="zh-CN" sz="2000">
                <a:solidFill>
                  <a:srgbClr val="FF0000"/>
                </a:solidFill>
              </a:rPr>
              <a:t>”</a:t>
            </a:r>
            <a:endParaRPr lang="en-US" altLang="zh-CN" sz="2000">
              <a:solidFill>
                <a:srgbClr val="FF0000"/>
              </a:solidFill>
            </a:endParaRPr>
          </a:p>
          <a:p>
            <a:r>
              <a:rPr lang="zh-CN" altLang="en-US" sz="2000">
                <a:solidFill>
                  <a:srgbClr val="FF0000"/>
                </a:solidFill>
              </a:rPr>
              <a:t>  即可</a:t>
            </a:r>
            <a:endParaRPr lang="zh-CN" altLang="en-US" sz="2000">
              <a:solidFill>
                <a:srgbClr val="FF0000"/>
              </a:solidFill>
            </a:endParaRPr>
          </a:p>
        </p:txBody>
      </p:sp>
      <p:sp>
        <p:nvSpPr>
          <p:cNvPr id="18" name="TextBox 17"/>
          <p:cNvSpPr txBox="1"/>
          <p:nvPr/>
        </p:nvSpPr>
        <p:spPr>
          <a:xfrm>
            <a:off x="-71470" y="71414"/>
            <a:ext cx="2954655" cy="461665"/>
          </a:xfrm>
          <a:prstGeom prst="rect">
            <a:avLst/>
          </a:prstGeom>
          <a:noFill/>
        </p:spPr>
        <p:txBody>
          <a:bodyPr wrap="none" rtlCol="0">
            <a:spAutoFit/>
          </a:bodyPr>
          <a:lstStyle/>
          <a:p>
            <a:r>
              <a:rPr lang="zh-CN" altLang="en-US" sz="2400" b="1" dirty="0" smtClean="0">
                <a:solidFill>
                  <a:schemeClr val="accent2"/>
                </a:solidFill>
                <a:ea typeface="+mn-lt"/>
                <a:cs typeface="+mn-ea"/>
              </a:rPr>
              <a:t>（三）学生酬金发放</a:t>
            </a:r>
            <a:endParaRPr lang="zh-CN" altLang="en-US" sz="2400" b="1" dirty="0" smtClean="0">
              <a:solidFill>
                <a:schemeClr val="accent2"/>
              </a:solidFill>
              <a:latin typeface="微软雅黑" panose="020B0503020204020204" pitchFamily="34" charset="-122"/>
              <a:ea typeface="+mn-lt"/>
              <a:cs typeface="+mn-ea"/>
            </a:endParaRPr>
          </a:p>
        </p:txBody>
      </p:sp>
      <p:sp>
        <p:nvSpPr>
          <p:cNvPr id="19" name="圆角矩形标注 18"/>
          <p:cNvSpPr/>
          <p:nvPr/>
        </p:nvSpPr>
        <p:spPr>
          <a:xfrm>
            <a:off x="1643042" y="2285992"/>
            <a:ext cx="1760855" cy="732790"/>
          </a:xfrm>
          <a:prstGeom prst="wedgeRoundRectCallout">
            <a:avLst>
              <a:gd name="adj1" fmla="val -54940"/>
              <a:gd name="adj2" fmla="val -8284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7"/>
          <p:cNvSpPr txBox="1"/>
          <p:nvPr/>
        </p:nvSpPr>
        <p:spPr>
          <a:xfrm>
            <a:off x="1643042" y="2357430"/>
            <a:ext cx="1828800" cy="646331"/>
          </a:xfrm>
          <a:prstGeom prst="rect">
            <a:avLst/>
          </a:prstGeom>
          <a:noFill/>
        </p:spPr>
        <p:txBody>
          <a:bodyPr wrap="square" rtlCol="0">
            <a:spAutoFit/>
          </a:bodyPr>
          <a:lstStyle/>
          <a:p>
            <a:r>
              <a:rPr lang="zh-CN" altLang="en-US" sz="1800" dirty="0" smtClean="0">
                <a:solidFill>
                  <a:srgbClr val="FF0000"/>
                </a:solidFill>
                <a:latin typeface="+mj-ea"/>
                <a:ea typeface="+mj-ea"/>
              </a:rPr>
              <a:t>单击</a:t>
            </a:r>
            <a:r>
              <a:rPr lang="zh-CN" altLang="en-US" sz="1800" dirty="0">
                <a:solidFill>
                  <a:srgbClr val="FF0000"/>
                </a:solidFill>
                <a:latin typeface="+mj-ea"/>
                <a:ea typeface="+mj-ea"/>
              </a:rPr>
              <a:t>这里</a:t>
            </a:r>
            <a:r>
              <a:rPr lang="zh-CN" altLang="en-US" sz="1800" dirty="0" smtClean="0">
                <a:solidFill>
                  <a:srgbClr val="FF0000"/>
                </a:solidFill>
                <a:latin typeface="+mj-ea"/>
                <a:ea typeface="+mj-ea"/>
              </a:rPr>
              <a:t>进入学生酬金录入</a:t>
            </a:r>
            <a:r>
              <a:rPr lang="zh-CN" altLang="en-US" sz="1800" dirty="0">
                <a:solidFill>
                  <a:srgbClr val="FF0000"/>
                </a:solidFill>
                <a:latin typeface="+mj-ea"/>
                <a:ea typeface="+mj-ea"/>
              </a:rPr>
              <a:t>界面</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256562" y="538443"/>
            <a:ext cx="7458710" cy="400110"/>
          </a:xfrm>
          <a:prstGeom prst="rect">
            <a:avLst/>
          </a:prstGeom>
          <a:noFill/>
        </p:spPr>
        <p:txBody>
          <a:bodyPr wrap="square" rtlCol="0" anchor="t">
            <a:spAutoFit/>
          </a:bodyPr>
          <a:lstStyle/>
          <a:p>
            <a:r>
              <a:rPr lang="zh-CN" altLang="en-US" sz="2000" b="1" dirty="0" smtClean="0">
                <a:solidFill>
                  <a:srgbClr val="FF0000"/>
                </a:solidFill>
                <a:latin typeface="+mn-lt"/>
                <a:ea typeface="+mn-lt"/>
                <a:cs typeface="+mn-ea"/>
              </a:rPr>
              <a:t>第二步 </a:t>
            </a:r>
            <a:r>
              <a:rPr lang="zh-CN" altLang="en-US" sz="2000" b="1" dirty="0">
                <a:solidFill>
                  <a:srgbClr val="FF0000"/>
                </a:solidFill>
                <a:latin typeface="+mn-lt"/>
                <a:ea typeface="+mn-lt"/>
                <a:cs typeface="+mn-ea"/>
              </a:rPr>
              <a:t>录入申报</a:t>
            </a:r>
            <a:r>
              <a:rPr lang="zh-CN" altLang="en-US" sz="2000" b="1" dirty="0" smtClean="0">
                <a:solidFill>
                  <a:srgbClr val="FF0000"/>
                </a:solidFill>
                <a:latin typeface="+mn-lt"/>
                <a:ea typeface="+mn-lt"/>
                <a:cs typeface="+mn-ea"/>
              </a:rPr>
              <a:t>信息（单个录入）</a:t>
            </a:r>
            <a:endParaRPr lang="zh-CN" altLang="en-US" sz="2000" b="1" dirty="0">
              <a:solidFill>
                <a:srgbClr val="FF0000"/>
              </a:solidFill>
              <a:latin typeface="+mn-lt"/>
              <a:ea typeface="+mn-lt"/>
              <a:cs typeface="+mn-ea"/>
            </a:endParaRPr>
          </a:p>
        </p:txBody>
      </p:sp>
      <p:sp>
        <p:nvSpPr>
          <p:cNvPr id="18" name="TextBox 17"/>
          <p:cNvSpPr txBox="1"/>
          <p:nvPr/>
        </p:nvSpPr>
        <p:spPr>
          <a:xfrm>
            <a:off x="-71470" y="71414"/>
            <a:ext cx="2954655" cy="461665"/>
          </a:xfrm>
          <a:prstGeom prst="rect">
            <a:avLst/>
          </a:prstGeom>
          <a:noFill/>
        </p:spPr>
        <p:txBody>
          <a:bodyPr wrap="none" rtlCol="0">
            <a:spAutoFit/>
          </a:bodyPr>
          <a:lstStyle/>
          <a:p>
            <a:r>
              <a:rPr lang="zh-CN" altLang="en-US" sz="2400" b="1" dirty="0" smtClean="0">
                <a:solidFill>
                  <a:schemeClr val="accent2"/>
                </a:solidFill>
                <a:ea typeface="+mn-lt"/>
                <a:cs typeface="+mn-ea"/>
              </a:rPr>
              <a:t>（三）学生酬金发放</a:t>
            </a:r>
            <a:endParaRPr lang="zh-CN" altLang="en-US" sz="2400" b="1" dirty="0" smtClean="0">
              <a:solidFill>
                <a:schemeClr val="accent2"/>
              </a:solidFill>
              <a:latin typeface="微软雅黑" panose="020B0503020204020204" pitchFamily="34" charset="-122"/>
              <a:ea typeface="+mn-lt"/>
              <a:cs typeface="+mn-ea"/>
            </a:endParaRPr>
          </a:p>
        </p:txBody>
      </p:sp>
      <p:pic>
        <p:nvPicPr>
          <p:cNvPr id="2050" name="Picture 2" descr="C:\Users\jjk\Desktop\4-18\360截图20170418172048231.jpg"/>
          <p:cNvPicPr>
            <a:picLocks noChangeAspect="1" noChangeArrowheads="1"/>
          </p:cNvPicPr>
          <p:nvPr/>
        </p:nvPicPr>
        <p:blipFill>
          <a:blip r:embed="rId1"/>
          <a:srcRect/>
          <a:stretch>
            <a:fillRect/>
          </a:stretch>
        </p:blipFill>
        <p:spPr bwMode="auto">
          <a:xfrm>
            <a:off x="285720" y="1071546"/>
            <a:ext cx="8643998" cy="5429288"/>
          </a:xfrm>
          <a:prstGeom prst="rect">
            <a:avLst/>
          </a:prstGeom>
          <a:noFill/>
        </p:spPr>
      </p:pic>
      <p:grpSp>
        <p:nvGrpSpPr>
          <p:cNvPr id="21" name="组合 20"/>
          <p:cNvGrpSpPr/>
          <p:nvPr/>
        </p:nvGrpSpPr>
        <p:grpSpPr>
          <a:xfrm>
            <a:off x="6500826" y="1928802"/>
            <a:ext cx="1946910" cy="797560"/>
            <a:chOff x="6210935" y="1277620"/>
            <a:chExt cx="1946910" cy="797560"/>
          </a:xfrm>
        </p:grpSpPr>
        <p:sp>
          <p:nvSpPr>
            <p:cNvPr id="13" name="圆角矩形标注 12"/>
            <p:cNvSpPr/>
            <p:nvPr/>
          </p:nvSpPr>
          <p:spPr>
            <a:xfrm>
              <a:off x="6211570" y="1278255"/>
              <a:ext cx="1753870" cy="796925"/>
            </a:xfrm>
            <a:prstGeom prst="wedgeRoundRectCallout">
              <a:avLst>
                <a:gd name="adj1" fmla="val 36611"/>
                <a:gd name="adj2" fmla="val 116120"/>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210935" y="1277620"/>
              <a:ext cx="1946910"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4</a:t>
              </a:r>
              <a:r>
                <a:rPr lang="zh-CN" altLang="en-US" sz="1800" dirty="0">
                  <a:solidFill>
                    <a:srgbClr val="FF0000"/>
                  </a:solidFill>
                  <a:latin typeface="+mj-ea"/>
                  <a:ea typeface="+mj-ea"/>
                </a:rPr>
                <a:t>）单击</a:t>
              </a:r>
              <a:r>
                <a:rPr lang="en-US" altLang="zh-CN" sz="1800" dirty="0">
                  <a:solidFill>
                    <a:srgbClr val="FF0000"/>
                  </a:solidFill>
                  <a:latin typeface="+mj-ea"/>
                  <a:ea typeface="+mj-ea"/>
                </a:rPr>
                <a:t>“+”</a:t>
              </a:r>
              <a:r>
                <a:rPr lang="zh-CN" altLang="en-US" sz="1800" dirty="0">
                  <a:solidFill>
                    <a:srgbClr val="FF0000"/>
                  </a:solidFill>
                  <a:latin typeface="+mj-ea"/>
                  <a:ea typeface="+mj-ea"/>
                </a:rPr>
                <a:t>录入下条信息</a:t>
              </a:r>
              <a:endParaRPr lang="zh-CN" altLang="en-US" sz="1800" dirty="0">
                <a:solidFill>
                  <a:srgbClr val="FF0000"/>
                </a:solidFill>
                <a:latin typeface="+mj-ea"/>
                <a:ea typeface="+mj-ea"/>
              </a:endParaRPr>
            </a:p>
          </p:txBody>
        </p:sp>
      </p:grpSp>
      <p:grpSp>
        <p:nvGrpSpPr>
          <p:cNvPr id="20" name="组合 19"/>
          <p:cNvGrpSpPr/>
          <p:nvPr/>
        </p:nvGrpSpPr>
        <p:grpSpPr>
          <a:xfrm>
            <a:off x="7458710" y="3770001"/>
            <a:ext cx="1828198" cy="659131"/>
            <a:chOff x="7458678" y="3127060"/>
            <a:chExt cx="1828198" cy="659131"/>
          </a:xfrm>
        </p:grpSpPr>
        <p:sp>
          <p:nvSpPr>
            <p:cNvPr id="11" name="圆角矩形标注 10"/>
            <p:cNvSpPr/>
            <p:nvPr/>
          </p:nvSpPr>
          <p:spPr>
            <a:xfrm>
              <a:off x="7579360" y="3143249"/>
              <a:ext cx="1093470" cy="642942"/>
            </a:xfrm>
            <a:prstGeom prst="wedgeRoundRectCallout">
              <a:avLst>
                <a:gd name="adj1" fmla="val -75689"/>
                <a:gd name="adj2" fmla="val -49069"/>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458678" y="3127060"/>
              <a:ext cx="1828198"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a:t>
              </a:r>
              <a:r>
                <a:rPr lang="zh-CN" altLang="en-US" sz="1600" dirty="0" smtClean="0">
                  <a:solidFill>
                    <a:srgbClr val="FF0000"/>
                  </a:solidFill>
                  <a:latin typeface="+mj-ea"/>
                  <a:ea typeface="+mj-ea"/>
                </a:rPr>
                <a:t>输入</a:t>
              </a:r>
              <a:endParaRPr lang="zh-CN" altLang="en-US" sz="1600" dirty="0" smtClean="0">
                <a:solidFill>
                  <a:srgbClr val="FF0000"/>
                </a:solidFill>
                <a:latin typeface="+mj-ea"/>
                <a:ea typeface="+mj-ea"/>
              </a:endParaRPr>
            </a:p>
            <a:p>
              <a:r>
                <a:rPr lang="en-US" altLang="zh-CN" sz="1800" dirty="0" smtClean="0">
                  <a:solidFill>
                    <a:srgbClr val="FF0000"/>
                  </a:solidFill>
                  <a:latin typeface="+mj-ea"/>
                  <a:ea typeface="+mj-ea"/>
                </a:rPr>
                <a:t>  </a:t>
              </a:r>
              <a:r>
                <a:rPr lang="zh-CN" altLang="en-US" sz="1800" dirty="0" smtClean="0">
                  <a:solidFill>
                    <a:srgbClr val="FF0000"/>
                  </a:solidFill>
                  <a:latin typeface="+mj-ea"/>
                  <a:ea typeface="+mj-ea"/>
                </a:rPr>
                <a:t>发放</a:t>
              </a:r>
              <a:r>
                <a:rPr lang="zh-CN" altLang="en-US" sz="1800" dirty="0">
                  <a:solidFill>
                    <a:srgbClr val="FF0000"/>
                  </a:solidFill>
                  <a:latin typeface="+mj-ea"/>
                  <a:ea typeface="+mj-ea"/>
                </a:rPr>
                <a:t>金额</a:t>
              </a:r>
              <a:endParaRPr lang="zh-CN" altLang="en-US" sz="1800" dirty="0">
                <a:solidFill>
                  <a:srgbClr val="FF0000"/>
                </a:solidFill>
                <a:latin typeface="+mj-ea"/>
                <a:ea typeface="+mj-ea"/>
              </a:endParaRPr>
            </a:p>
          </p:txBody>
        </p:sp>
      </p:grpSp>
      <p:grpSp>
        <p:nvGrpSpPr>
          <p:cNvPr id="23" name="组合 22"/>
          <p:cNvGrpSpPr/>
          <p:nvPr/>
        </p:nvGrpSpPr>
        <p:grpSpPr>
          <a:xfrm>
            <a:off x="2006919" y="4071942"/>
            <a:ext cx="2779395" cy="1207770"/>
            <a:chOff x="1391285" y="3481070"/>
            <a:chExt cx="2779395" cy="1207770"/>
          </a:xfrm>
        </p:grpSpPr>
        <p:sp>
          <p:nvSpPr>
            <p:cNvPr id="7" name="圆角矩形标注 6"/>
            <p:cNvSpPr/>
            <p:nvPr/>
          </p:nvSpPr>
          <p:spPr>
            <a:xfrm rot="10800000">
              <a:off x="1398587" y="3484880"/>
              <a:ext cx="2700655" cy="1203960"/>
            </a:xfrm>
            <a:prstGeom prst="wedgeRoundRectCallout">
              <a:avLst>
                <a:gd name="adj1" fmla="val 1496"/>
                <a:gd name="adj2" fmla="val 75656"/>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91285" y="3481070"/>
              <a:ext cx="2779395" cy="120777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）只需输入学号,其余个人信息（姓名，身份证号，银行卡号）系统会自动生成，无需填写</a:t>
              </a:r>
              <a:endParaRPr lang="zh-CN" altLang="en-US" sz="1800" dirty="0">
                <a:solidFill>
                  <a:srgbClr val="FF0000"/>
                </a:solidFill>
                <a:latin typeface="+mj-ea"/>
                <a:ea typeface="+mj-ea"/>
              </a:endParaRPr>
            </a:p>
          </p:txBody>
        </p:sp>
      </p:grpSp>
      <p:grpSp>
        <p:nvGrpSpPr>
          <p:cNvPr id="22" name="组合 21"/>
          <p:cNvGrpSpPr/>
          <p:nvPr/>
        </p:nvGrpSpPr>
        <p:grpSpPr>
          <a:xfrm>
            <a:off x="5182252" y="3929066"/>
            <a:ext cx="1818640" cy="659130"/>
            <a:chOff x="5283200" y="3429000"/>
            <a:chExt cx="1818640" cy="659130"/>
          </a:xfrm>
        </p:grpSpPr>
        <p:sp>
          <p:nvSpPr>
            <p:cNvPr id="9" name="圆角矩形标注 8"/>
            <p:cNvSpPr/>
            <p:nvPr/>
          </p:nvSpPr>
          <p:spPr>
            <a:xfrm rot="10800000">
              <a:off x="5283200" y="3429000"/>
              <a:ext cx="1818640" cy="642942"/>
            </a:xfrm>
            <a:prstGeom prst="wedgeRoundRectCallout">
              <a:avLst>
                <a:gd name="adj1" fmla="val -21773"/>
                <a:gd name="adj2" fmla="val 67175"/>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320665" y="3429000"/>
              <a:ext cx="178117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）单击此处选择发放类型</a:t>
              </a:r>
              <a:endParaRPr lang="zh-CN" altLang="en-US" sz="1800" dirty="0">
                <a:solidFill>
                  <a:srgbClr val="FF0000"/>
                </a:solidFill>
                <a:latin typeface="+mj-ea"/>
                <a:ea typeface="+mj-ea"/>
              </a:endParaRPr>
            </a:p>
          </p:txBody>
        </p:sp>
      </p:grpSp>
      <p:sp>
        <p:nvSpPr>
          <p:cNvPr id="24" name="圆角矩形标注 23"/>
          <p:cNvSpPr/>
          <p:nvPr/>
        </p:nvSpPr>
        <p:spPr>
          <a:xfrm>
            <a:off x="2214547" y="5357825"/>
            <a:ext cx="1500198" cy="357191"/>
          </a:xfrm>
          <a:prstGeom prst="wedgeRoundRectCallout">
            <a:avLst>
              <a:gd name="adj1" fmla="val -21774"/>
              <a:gd name="adj2" fmla="val 111695"/>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7"/>
          <p:cNvSpPr txBox="1"/>
          <p:nvPr/>
        </p:nvSpPr>
        <p:spPr>
          <a:xfrm>
            <a:off x="2071670" y="5357826"/>
            <a:ext cx="1945026" cy="369332"/>
          </a:xfrm>
          <a:prstGeom prst="rect">
            <a:avLst/>
          </a:prstGeom>
          <a:noFill/>
        </p:spPr>
        <p:txBody>
          <a:bodyPr wrap="square" rtlCol="0">
            <a:spAutoFit/>
          </a:bodyPr>
          <a:lstStyle/>
          <a:p>
            <a:r>
              <a:rPr lang="zh-CN" altLang="en-US" sz="1800" dirty="0" smtClean="0">
                <a:solidFill>
                  <a:srgbClr val="FF0000"/>
                </a:solidFill>
                <a:latin typeface="+mj-ea"/>
                <a:ea typeface="+mj-ea"/>
              </a:rPr>
              <a:t>（</a:t>
            </a:r>
            <a:r>
              <a:rPr lang="en-US" altLang="zh-CN" sz="1800" dirty="0" smtClean="0">
                <a:solidFill>
                  <a:srgbClr val="FF0000"/>
                </a:solidFill>
                <a:latin typeface="+mj-ea"/>
                <a:ea typeface="+mj-ea"/>
              </a:rPr>
              <a:t>5</a:t>
            </a:r>
            <a:r>
              <a:rPr lang="zh-CN" altLang="en-US" sz="1800" dirty="0" smtClean="0">
                <a:solidFill>
                  <a:srgbClr val="FF0000"/>
                </a:solidFill>
                <a:latin typeface="+mj-ea"/>
                <a:ea typeface="+mj-ea"/>
              </a:rPr>
              <a:t>）单击提交</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3"/>
          <p:cNvSpPr txBox="1"/>
          <p:nvPr/>
        </p:nvSpPr>
        <p:spPr>
          <a:xfrm>
            <a:off x="3362325" y="712153"/>
            <a:ext cx="184150" cy="366712"/>
          </a:xfrm>
          <a:prstGeom prst="rect">
            <a:avLst/>
          </a:prstGeom>
          <a:noFill/>
          <a:ln w="9525">
            <a:noFill/>
          </a:ln>
        </p:spPr>
        <p:txBody>
          <a:bodyPr wrap="none" anchor="t">
            <a:spAutoFit/>
          </a:bodyPr>
          <a:lstStyle/>
          <a:p>
            <a:pPr lvl="0" indent="0"/>
            <a:endParaRPr lang="zh-CN" altLang="zh-CN" dirty="0">
              <a:latin typeface="Arial" panose="020B0604020202020204" pitchFamily="34" charset="0"/>
              <a:ea typeface="华文中宋" panose="02010600040101010101" pitchFamily="2" charset="-122"/>
            </a:endParaRPr>
          </a:p>
        </p:txBody>
      </p:sp>
      <p:sp>
        <p:nvSpPr>
          <p:cNvPr id="89134" name="AutoShape 46"/>
          <p:cNvSpPr>
            <a:spLocks noChangeArrowheads="1"/>
          </p:cNvSpPr>
          <p:nvPr/>
        </p:nvSpPr>
        <p:spPr bwMode="ltGray">
          <a:xfrm rot="5400000">
            <a:off x="-685165" y="130841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7174" name="AutoShape 50"/>
          <p:cNvSpPr/>
          <p:nvPr/>
        </p:nvSpPr>
        <p:spPr>
          <a:xfrm>
            <a:off x="3916346" y="4347534"/>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lstStyle/>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sp>
        <p:nvSpPr>
          <p:cNvPr id="7175" name="AutoShape 51"/>
          <p:cNvSpPr/>
          <p:nvPr/>
        </p:nvSpPr>
        <p:spPr>
          <a:xfrm>
            <a:off x="4064302" y="2926077"/>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lstStyle/>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sp>
        <p:nvSpPr>
          <p:cNvPr id="7176" name="AutoShape 52"/>
          <p:cNvSpPr/>
          <p:nvPr/>
        </p:nvSpPr>
        <p:spPr>
          <a:xfrm>
            <a:off x="3384233" y="1524635"/>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scene3d>
              <a:camera prst="orthographicFront"/>
              <a:lightRig rig="soft" dir="t">
                <a:rot lat="0" lon="0" rev="15600000"/>
              </a:lightRig>
            </a:scene3d>
            <a:sp3d extrusionH="57150" prstMaterial="softEdge">
              <a:bevelT w="25400" h="38100"/>
            </a:sp3d>
          </a:bodyPr>
          <a:lstStyle/>
          <a:p>
            <a:pPr lvl="0" indent="0" algn="l" eaLnBrk="0" hangingPunct="0"/>
            <a:endParaRPr lang="zh-CN" altLang="en-US" sz="2000" b="1" dirty="0">
              <a:solidFill>
                <a:schemeClr val="accent4"/>
              </a:solidFill>
              <a:effectLst/>
              <a:latin typeface="楷体" panose="02010609060101010101" charset="-122"/>
              <a:ea typeface="楷体" panose="02010609060101010101" charset="-122"/>
            </a:endParaRPr>
          </a:p>
        </p:txBody>
      </p:sp>
      <p:grpSp>
        <p:nvGrpSpPr>
          <p:cNvPr id="2" name="Group 53"/>
          <p:cNvGrpSpPr/>
          <p:nvPr/>
        </p:nvGrpSpPr>
        <p:grpSpPr>
          <a:xfrm>
            <a:off x="3003550" y="1651318"/>
            <a:ext cx="381000" cy="381000"/>
            <a:chOff x="2078" y="1680"/>
            <a:chExt cx="1615" cy="1615"/>
          </a:xfrm>
        </p:grpSpPr>
        <p:sp>
          <p:nvSpPr>
            <p:cNvPr id="9225" name="Oval 5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9226" name="Oval 5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89144"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28" name="Oval 57"/>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89146"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30" name="Oval 59"/>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grpSp>
        <p:nvGrpSpPr>
          <p:cNvPr id="3" name="Group 60"/>
          <p:cNvGrpSpPr/>
          <p:nvPr/>
        </p:nvGrpSpPr>
        <p:grpSpPr>
          <a:xfrm>
            <a:off x="3702032" y="2990212"/>
            <a:ext cx="381000" cy="381000"/>
            <a:chOff x="2078" y="1680"/>
            <a:chExt cx="1615" cy="1615"/>
          </a:xfrm>
        </p:grpSpPr>
        <p:sp>
          <p:nvSpPr>
            <p:cNvPr id="9232" name="Oval 6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9233" name="Oval 6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89151"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35" name="Oval 64"/>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89153"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37" name="Oval 66"/>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grpSp>
        <p:nvGrpSpPr>
          <p:cNvPr id="4" name="Group 67"/>
          <p:cNvGrpSpPr/>
          <p:nvPr/>
        </p:nvGrpSpPr>
        <p:grpSpPr>
          <a:xfrm>
            <a:off x="3559156" y="4418972"/>
            <a:ext cx="381000" cy="381000"/>
            <a:chOff x="2078" y="1680"/>
            <a:chExt cx="1615" cy="1615"/>
          </a:xfrm>
        </p:grpSpPr>
        <p:sp>
          <p:nvSpPr>
            <p:cNvPr id="9239" name="Oval 6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9240" name="Oval 6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89158"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42" name="Oval 71"/>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89160"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9244" name="Oval 73"/>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sp>
        <p:nvSpPr>
          <p:cNvPr id="49" name="Text Box 37"/>
          <p:cNvSpPr txBox="1">
            <a:spLocks noChangeArrowheads="1"/>
          </p:cNvSpPr>
          <p:nvPr/>
        </p:nvSpPr>
        <p:spPr bwMode="auto">
          <a:xfrm>
            <a:off x="1728153" y="1078865"/>
            <a:ext cx="1402080" cy="4305300"/>
          </a:xfrm>
          <a:prstGeom prst="rect">
            <a:avLst/>
          </a:prstGeom>
          <a:noFill/>
          <a:ln w="9525">
            <a:noFill/>
            <a:miter lim="800000"/>
          </a:ln>
          <a:effectLst>
            <a:outerShdw dist="35921" dir="2700000" algn="ctr" rotWithShape="0">
              <a:srgbClr val="808080"/>
            </a:outerShdw>
          </a:effectLst>
        </p:spPr>
        <p:txBody>
          <a:bodyPr vert="eaVert">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endParaRPr kumimoji="0" lang="en-US" altLang="zh-CN" sz="2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rPr>
              <a:t>目录</a:t>
            </a:r>
            <a:endParaRPr kumimoji="0" lang="zh-CN"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panose="020B0604020202020204" pitchFamily="34" charset="0"/>
              <a:ea typeface="黑体" panose="02010609060101010101" pitchFamily="49" charset="-122"/>
              <a:cs typeface="+mn-cs"/>
            </a:endParaRPr>
          </a:p>
        </p:txBody>
      </p:sp>
      <p:sp>
        <p:nvSpPr>
          <p:cNvPr id="12" name="文本框 11"/>
          <p:cNvSpPr txBox="1"/>
          <p:nvPr/>
        </p:nvSpPr>
        <p:spPr>
          <a:xfrm>
            <a:off x="3539490" y="1524635"/>
            <a:ext cx="2316480" cy="548640"/>
          </a:xfrm>
          <a:prstGeom prst="rect">
            <a:avLst/>
          </a:prstGeom>
          <a:noFill/>
        </p:spPr>
        <p:txBody>
          <a:bodyPr wrap="none" rtlCol="0" anchor="t">
            <a:spAutoFit/>
          </a:bodyPr>
          <a:lstStyle/>
          <a:p>
            <a:r>
              <a:rPr lang="zh-CN" altLang="en-US" sz="2800" b="1">
                <a:solidFill>
                  <a:srgbClr val="FF0000"/>
                </a:solidFill>
                <a:latin typeface="+mn-lt"/>
                <a:ea typeface="+mn-lt"/>
                <a:sym typeface="+mn-ea"/>
              </a:rPr>
              <a:t>系统使用须知</a:t>
            </a:r>
            <a:endParaRPr lang="zh-CN" altLang="en-US" sz="2800" b="1">
              <a:latin typeface="+mn-lt"/>
              <a:ea typeface="+mn-lt"/>
            </a:endParaRPr>
          </a:p>
        </p:txBody>
      </p:sp>
      <p:sp>
        <p:nvSpPr>
          <p:cNvPr id="13" name="文本框 12"/>
          <p:cNvSpPr txBox="1"/>
          <p:nvPr/>
        </p:nvSpPr>
        <p:spPr>
          <a:xfrm>
            <a:off x="4250676" y="2926395"/>
            <a:ext cx="1605280" cy="548640"/>
          </a:xfrm>
          <a:prstGeom prst="rect">
            <a:avLst/>
          </a:prstGeom>
          <a:noFill/>
        </p:spPr>
        <p:txBody>
          <a:bodyPr wrap="none" rtlCol="0" anchor="t">
            <a:spAutoFit/>
          </a:bodyPr>
          <a:lstStyle/>
          <a:p>
            <a:pPr algn="l"/>
            <a:r>
              <a:rPr lang="zh-CN" altLang="en-US" sz="2800" b="1" dirty="0">
                <a:solidFill>
                  <a:srgbClr val="FF0000"/>
                </a:solidFill>
                <a:latin typeface="+mn-lt"/>
                <a:ea typeface="+mn-lt"/>
                <a:sym typeface="+mn-ea"/>
              </a:rPr>
              <a:t>登录说明</a:t>
            </a:r>
            <a:endParaRPr lang="zh-CN" altLang="en-US" sz="2800" b="1" dirty="0">
              <a:latin typeface="+mn-lt"/>
              <a:ea typeface="+mn-lt"/>
            </a:endParaRPr>
          </a:p>
        </p:txBody>
      </p:sp>
      <p:sp>
        <p:nvSpPr>
          <p:cNvPr id="14" name="文本框 13"/>
          <p:cNvSpPr txBox="1"/>
          <p:nvPr/>
        </p:nvSpPr>
        <p:spPr>
          <a:xfrm>
            <a:off x="4021757" y="4327532"/>
            <a:ext cx="1605280" cy="548640"/>
          </a:xfrm>
          <a:prstGeom prst="rect">
            <a:avLst/>
          </a:prstGeom>
          <a:noFill/>
        </p:spPr>
        <p:txBody>
          <a:bodyPr wrap="none" rtlCol="0" anchor="t">
            <a:spAutoFit/>
          </a:bodyPr>
          <a:lstStyle/>
          <a:p>
            <a:pPr algn="l"/>
            <a:r>
              <a:rPr lang="zh-CN" altLang="en-US" sz="2800" b="1" dirty="0">
                <a:solidFill>
                  <a:srgbClr val="FF0000"/>
                </a:solidFill>
                <a:latin typeface="+mn-lt"/>
                <a:ea typeface="+mn-lt"/>
                <a:sym typeface="+mn-ea"/>
              </a:rPr>
              <a:t>功能介绍</a:t>
            </a:r>
            <a:endParaRPr lang="en-US" altLang="zh-CN" sz="2800" b="1" dirty="0">
              <a:solidFill>
                <a:srgbClr val="FF0000"/>
              </a:solidFill>
              <a:latin typeface="+mn-lt"/>
              <a:ea typeface="+mn-lt"/>
              <a:sym typeface="+mn-ea"/>
            </a:endParaRPr>
          </a:p>
        </p:txBody>
      </p:sp>
      <p:grpSp>
        <p:nvGrpSpPr>
          <p:cNvPr id="32" name="Group 67"/>
          <p:cNvGrpSpPr/>
          <p:nvPr/>
        </p:nvGrpSpPr>
        <p:grpSpPr>
          <a:xfrm>
            <a:off x="2701900" y="5633418"/>
            <a:ext cx="381000" cy="381000"/>
            <a:chOff x="2078" y="1680"/>
            <a:chExt cx="1615" cy="1615"/>
          </a:xfrm>
        </p:grpSpPr>
        <p:sp>
          <p:nvSpPr>
            <p:cNvPr id="33" name="Oval 6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34" name="Oval 6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35"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36" name="Oval 71"/>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7"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38" name="Oval 73"/>
            <p:cNvSpPr/>
            <p:nvPr/>
          </p:nvSpPr>
          <p:spPr>
            <a:xfrm>
              <a:off x="2337" y="1939"/>
              <a:ext cx="1096" cy="1098"/>
            </a:xfrm>
            <a:prstGeom prst="ellipse">
              <a:avLst/>
            </a:prstGeom>
            <a:solidFill>
              <a:srgbClr val="C00000"/>
            </a:soli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sp>
        <p:nvSpPr>
          <p:cNvPr id="47" name="AutoShape 50"/>
          <p:cNvSpPr/>
          <p:nvPr/>
        </p:nvSpPr>
        <p:spPr>
          <a:xfrm>
            <a:off x="3130528" y="5561980"/>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lstStyle/>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sp>
        <p:nvSpPr>
          <p:cNvPr id="50" name="文本框 13"/>
          <p:cNvSpPr txBox="1"/>
          <p:nvPr/>
        </p:nvSpPr>
        <p:spPr>
          <a:xfrm>
            <a:off x="3250544" y="5541343"/>
            <a:ext cx="2316480" cy="548640"/>
          </a:xfrm>
          <a:prstGeom prst="rect">
            <a:avLst/>
          </a:prstGeom>
          <a:noFill/>
        </p:spPr>
        <p:txBody>
          <a:bodyPr wrap="none" rtlCol="0" anchor="t">
            <a:spAutoFit/>
          </a:bodyPr>
          <a:lstStyle/>
          <a:p>
            <a:pPr algn="l"/>
            <a:r>
              <a:rPr lang="zh-CN" altLang="en-US" sz="2800" b="1" dirty="0" smtClean="0">
                <a:solidFill>
                  <a:srgbClr val="FF0000"/>
                </a:solidFill>
                <a:latin typeface="+mn-lt"/>
                <a:ea typeface="+mn-lt"/>
                <a:sym typeface="+mn-ea"/>
              </a:rPr>
              <a:t>常见问题解答</a:t>
            </a:r>
            <a:endParaRPr lang="en-US" altLang="zh-CN" sz="2800" b="1" dirty="0">
              <a:solidFill>
                <a:srgbClr val="FF0000"/>
              </a:solidFill>
              <a:latin typeface="+mn-lt"/>
              <a:ea typeface="+mn-lt"/>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0-#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5"/>
                                        </p:tgtEl>
                                        <p:attrNameLst>
                                          <p:attrName>style.visibility</p:attrName>
                                        </p:attrNameLst>
                                      </p:cBhvr>
                                      <p:to>
                                        <p:strVal val="visible"/>
                                      </p:to>
                                    </p:set>
                                    <p:anim calcmode="lin" valueType="num">
                                      <p:cBhvr additive="base">
                                        <p:cTn id="11" dur="500" fill="hold"/>
                                        <p:tgtEl>
                                          <p:spTgt spid="7175"/>
                                        </p:tgtEl>
                                        <p:attrNameLst>
                                          <p:attrName>ppt_x</p:attrName>
                                        </p:attrNameLst>
                                      </p:cBhvr>
                                      <p:tavLst>
                                        <p:tav tm="0">
                                          <p:val>
                                            <p:strVal val="0-#ppt_w/2"/>
                                          </p:val>
                                        </p:tav>
                                        <p:tav tm="100000">
                                          <p:val>
                                            <p:strVal val="#ppt_x"/>
                                          </p:val>
                                        </p:tav>
                                      </p:tavLst>
                                    </p:anim>
                                    <p:anim calcmode="lin" valueType="num">
                                      <p:cBhvr additive="base">
                                        <p:cTn id="12" dur="500" fill="hold"/>
                                        <p:tgtEl>
                                          <p:spTgt spid="7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176"/>
                                        </p:tgtEl>
                                        <p:attrNameLst>
                                          <p:attrName>style.visibility</p:attrName>
                                        </p:attrNameLst>
                                      </p:cBhvr>
                                      <p:to>
                                        <p:strVal val="visible"/>
                                      </p:to>
                                    </p:set>
                                    <p:anim calcmode="lin" valueType="num">
                                      <p:cBhvr additive="base">
                                        <p:cTn id="15" dur="500" fill="hold"/>
                                        <p:tgtEl>
                                          <p:spTgt spid="7176"/>
                                        </p:tgtEl>
                                        <p:attrNameLst>
                                          <p:attrName>ppt_x</p:attrName>
                                        </p:attrNameLst>
                                      </p:cBhvr>
                                      <p:tavLst>
                                        <p:tav tm="0">
                                          <p:val>
                                            <p:strVal val="0-#ppt_w/2"/>
                                          </p:val>
                                        </p:tav>
                                        <p:tav tm="100000">
                                          <p:val>
                                            <p:strVal val="#ppt_x"/>
                                          </p:val>
                                        </p:tav>
                                      </p:tavLst>
                                    </p:anim>
                                    <p:anim calcmode="lin" valueType="num">
                                      <p:cBhvr additive="base">
                                        <p:cTn id="16" dur="500" fill="hold"/>
                                        <p:tgtEl>
                                          <p:spTgt spid="717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0-#ppt_w/2"/>
                                          </p:val>
                                        </p:tav>
                                        <p:tav tm="100000">
                                          <p:val>
                                            <p:strVal val="#ppt_x"/>
                                          </p:val>
                                        </p:tav>
                                      </p:tavLst>
                                    </p:anim>
                                    <p:anim calcmode="lin" valueType="num">
                                      <p:cBhvr additive="base">
                                        <p:cTn id="4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ldLvl="0" animBg="1"/>
      <p:bldP spid="7175" grpId="0" bldLvl="0" animBg="1"/>
      <p:bldP spid="7176" grpId="0" bldLvl="0" animBg="1"/>
      <p:bldP spid="49" grpId="0" bldLvl="0" animBg="1"/>
      <p:bldP spid="4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185124" y="571480"/>
            <a:ext cx="7458710" cy="400110"/>
          </a:xfrm>
          <a:prstGeom prst="rect">
            <a:avLst/>
          </a:prstGeom>
          <a:noFill/>
        </p:spPr>
        <p:txBody>
          <a:bodyPr wrap="square" rtlCol="0" anchor="t">
            <a:spAutoFit/>
          </a:bodyPr>
          <a:lstStyle/>
          <a:p>
            <a:pPr algn="l"/>
            <a:r>
              <a:rPr lang="zh-CN" altLang="en-US" sz="2000" b="1" dirty="0" smtClean="0">
                <a:solidFill>
                  <a:srgbClr val="FF0000"/>
                </a:solidFill>
                <a:latin typeface="+mn-lt"/>
                <a:ea typeface="+mn-lt"/>
                <a:cs typeface="+mn-ea"/>
              </a:rPr>
              <a:t>第二步 </a:t>
            </a:r>
            <a:r>
              <a:rPr lang="zh-CN" altLang="en-US" sz="2000" b="1" dirty="0">
                <a:solidFill>
                  <a:srgbClr val="FF0000"/>
                </a:solidFill>
                <a:latin typeface="+mn-lt"/>
                <a:ea typeface="+mn-lt"/>
                <a:cs typeface="+mn-ea"/>
              </a:rPr>
              <a:t>录入申报</a:t>
            </a:r>
            <a:r>
              <a:rPr lang="zh-CN" altLang="en-US" sz="2000" b="1" dirty="0" smtClean="0">
                <a:solidFill>
                  <a:srgbClr val="FF0000"/>
                </a:solidFill>
                <a:latin typeface="+mn-lt"/>
                <a:ea typeface="+mn-lt"/>
                <a:cs typeface="+mn-ea"/>
              </a:rPr>
              <a:t>信息（批量录入）</a:t>
            </a:r>
            <a:endParaRPr lang="zh-CN" altLang="en-US" sz="2000" b="1" dirty="0">
              <a:solidFill>
                <a:srgbClr val="FF0000"/>
              </a:solidFill>
              <a:latin typeface="+mn-lt"/>
              <a:ea typeface="+mn-lt"/>
              <a:cs typeface="+mn-ea"/>
            </a:endParaRPr>
          </a:p>
        </p:txBody>
      </p:sp>
      <p:grpSp>
        <p:nvGrpSpPr>
          <p:cNvPr id="21" name="组合 20"/>
          <p:cNvGrpSpPr/>
          <p:nvPr/>
        </p:nvGrpSpPr>
        <p:grpSpPr>
          <a:xfrm>
            <a:off x="285720" y="1071546"/>
            <a:ext cx="8572561" cy="5450840"/>
            <a:chOff x="157480" y="1376045"/>
            <a:chExt cx="8743315" cy="5450840"/>
          </a:xfrm>
        </p:grpSpPr>
        <p:pic>
          <p:nvPicPr>
            <p:cNvPr id="4" name="图片 3" descr="2017-03-30_201303"/>
            <p:cNvPicPr>
              <a:picLocks noChangeAspect="1"/>
            </p:cNvPicPr>
            <p:nvPr/>
          </p:nvPicPr>
          <p:blipFill>
            <a:blip r:embed="rId1"/>
            <a:stretch>
              <a:fillRect/>
            </a:stretch>
          </p:blipFill>
          <p:spPr>
            <a:xfrm>
              <a:off x="157480" y="1376045"/>
              <a:ext cx="8743315" cy="5450840"/>
            </a:xfrm>
            <a:prstGeom prst="rect">
              <a:avLst/>
            </a:prstGeom>
          </p:spPr>
        </p:pic>
        <p:grpSp>
          <p:nvGrpSpPr>
            <p:cNvPr id="20" name="组合 19"/>
            <p:cNvGrpSpPr/>
            <p:nvPr/>
          </p:nvGrpSpPr>
          <p:grpSpPr>
            <a:xfrm>
              <a:off x="243205" y="3985895"/>
              <a:ext cx="7835900" cy="1908810"/>
              <a:chOff x="243205" y="3985895"/>
              <a:chExt cx="7835900" cy="1908810"/>
            </a:xfrm>
          </p:grpSpPr>
          <p:sp>
            <p:nvSpPr>
              <p:cNvPr id="8" name="圆角矩形标注 7"/>
              <p:cNvSpPr/>
              <p:nvPr/>
            </p:nvSpPr>
            <p:spPr>
              <a:xfrm>
                <a:off x="5828665" y="5266690"/>
                <a:ext cx="1981200" cy="628015"/>
              </a:xfrm>
              <a:prstGeom prst="wedgeRoundRectCallout">
                <a:avLst>
                  <a:gd name="adj1" fmla="val -41478"/>
                  <a:gd name="adj2" fmla="val 146359"/>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676900" y="5336540"/>
                <a:ext cx="2402205" cy="38481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）学生模板导出</a:t>
                </a:r>
                <a:endParaRPr lang="zh-CN" altLang="en-US" sz="1800" dirty="0">
                  <a:solidFill>
                    <a:srgbClr val="FF0000"/>
                  </a:solidFill>
                  <a:latin typeface="+mj-ea"/>
                  <a:ea typeface="+mj-ea"/>
                </a:endParaRPr>
              </a:p>
            </p:txBody>
          </p:sp>
          <p:sp>
            <p:nvSpPr>
              <p:cNvPr id="10" name="圆角矩形标注 9"/>
              <p:cNvSpPr/>
              <p:nvPr/>
            </p:nvSpPr>
            <p:spPr>
              <a:xfrm flipV="1">
                <a:off x="5911215" y="4288790"/>
                <a:ext cx="1991995" cy="650240"/>
              </a:xfrm>
              <a:prstGeom prst="wedgeRoundRectCallout">
                <a:avLst>
                  <a:gd name="adj1" fmla="val -45541"/>
                  <a:gd name="adj2" fmla="val 133496"/>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869940" y="4288790"/>
                <a:ext cx="220916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）将</a:t>
                </a:r>
                <a:r>
                  <a:rPr lang="en-US" altLang="zh-CN" sz="1800" dirty="0">
                    <a:solidFill>
                      <a:srgbClr val="FF0000"/>
                    </a:solidFill>
                    <a:latin typeface="+mj-ea"/>
                    <a:ea typeface="+mj-ea"/>
                  </a:rPr>
                  <a:t>excel</a:t>
                </a:r>
                <a:r>
                  <a:rPr lang="zh-CN" altLang="en-US" sz="1800" dirty="0">
                    <a:solidFill>
                      <a:srgbClr val="FF0000"/>
                    </a:solidFill>
                    <a:latin typeface="+mj-ea"/>
                    <a:ea typeface="+mj-ea"/>
                  </a:rPr>
                  <a:t>模板保存到本机</a:t>
                </a:r>
                <a:endParaRPr lang="zh-CN" altLang="en-US" sz="1800" dirty="0">
                  <a:solidFill>
                    <a:srgbClr val="FF0000"/>
                  </a:solidFill>
                  <a:latin typeface="+mj-ea"/>
                  <a:ea typeface="+mj-ea"/>
                </a:endParaRPr>
              </a:p>
            </p:txBody>
          </p:sp>
          <p:sp>
            <p:nvSpPr>
              <p:cNvPr id="15" name="圆角矩形标注 14"/>
              <p:cNvSpPr/>
              <p:nvPr/>
            </p:nvSpPr>
            <p:spPr>
              <a:xfrm rot="10800000" flipV="1">
                <a:off x="243205" y="3985895"/>
                <a:ext cx="1991995" cy="686435"/>
              </a:xfrm>
              <a:prstGeom prst="wedgeRoundRectCallout">
                <a:avLst>
                  <a:gd name="adj1" fmla="val -55332"/>
                  <a:gd name="adj2" fmla="val 90234"/>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3375" y="3985895"/>
                <a:ext cx="197548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）根据模板填写相关信息</a:t>
                </a:r>
                <a:endParaRPr lang="zh-CN" altLang="en-US" sz="1800" dirty="0">
                  <a:solidFill>
                    <a:srgbClr val="FF0000"/>
                  </a:solidFill>
                  <a:latin typeface="+mj-ea"/>
                  <a:ea typeface="+mj-ea"/>
                </a:endParaRPr>
              </a:p>
            </p:txBody>
          </p:sp>
          <p:sp>
            <p:nvSpPr>
              <p:cNvPr id="17" name="圆角矩形标注 16"/>
              <p:cNvSpPr/>
              <p:nvPr/>
            </p:nvSpPr>
            <p:spPr>
              <a:xfrm>
                <a:off x="3426078" y="4870450"/>
                <a:ext cx="1977390" cy="937895"/>
              </a:xfrm>
              <a:prstGeom prst="wedgeRoundRectCallout">
                <a:avLst>
                  <a:gd name="adj1" fmla="val 14382"/>
                  <a:gd name="adj2" fmla="val 127047"/>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340025" y="5003195"/>
                <a:ext cx="2209165" cy="6591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4</a:t>
                </a:r>
                <a:r>
                  <a:rPr lang="zh-CN" altLang="en-US" sz="1800" dirty="0">
                    <a:solidFill>
                      <a:srgbClr val="FF0000"/>
                    </a:solidFill>
                    <a:latin typeface="+mj-ea"/>
                    <a:ea typeface="+mj-ea"/>
                  </a:rPr>
                  <a:t>）将填写完的表格导入系统</a:t>
                </a:r>
                <a:endParaRPr lang="zh-CN" altLang="en-US" sz="1800" dirty="0">
                  <a:solidFill>
                    <a:srgbClr val="FF0000"/>
                  </a:solidFill>
                  <a:latin typeface="+mj-ea"/>
                  <a:ea typeface="+mj-ea"/>
                </a:endParaRPr>
              </a:p>
            </p:txBody>
          </p:sp>
        </p:grpSp>
      </p:grpSp>
      <p:sp>
        <p:nvSpPr>
          <p:cNvPr id="19" name="TextBox 18"/>
          <p:cNvSpPr txBox="1"/>
          <p:nvPr/>
        </p:nvSpPr>
        <p:spPr>
          <a:xfrm>
            <a:off x="-71470" y="71414"/>
            <a:ext cx="2954655" cy="461665"/>
          </a:xfrm>
          <a:prstGeom prst="rect">
            <a:avLst/>
          </a:prstGeom>
          <a:noFill/>
        </p:spPr>
        <p:txBody>
          <a:bodyPr wrap="none" rtlCol="0">
            <a:spAutoFit/>
          </a:bodyPr>
          <a:lstStyle/>
          <a:p>
            <a:r>
              <a:rPr lang="zh-CN" altLang="en-US" sz="2400" b="1" dirty="0" smtClean="0">
                <a:solidFill>
                  <a:schemeClr val="accent2"/>
                </a:solidFill>
                <a:ea typeface="+mn-lt"/>
                <a:cs typeface="+mn-ea"/>
              </a:rPr>
              <a:t>（三）学生酬金发放</a:t>
            </a:r>
            <a:endParaRPr lang="zh-CN" altLang="en-US" sz="2400" b="1" dirty="0" smtClean="0">
              <a:solidFill>
                <a:schemeClr val="accent2"/>
              </a:solidFill>
              <a:latin typeface="微软雅黑" panose="020B0503020204020204" pitchFamily="34" charset="-122"/>
              <a:ea typeface="+mn-lt"/>
              <a:cs typeface="+mn-ea"/>
            </a:endParaRPr>
          </a:p>
        </p:txBody>
      </p:sp>
      <p:sp>
        <p:nvSpPr>
          <p:cNvPr id="22" name="圆角矩形标注 21"/>
          <p:cNvSpPr/>
          <p:nvPr/>
        </p:nvSpPr>
        <p:spPr>
          <a:xfrm>
            <a:off x="2857488" y="5569617"/>
            <a:ext cx="1571636" cy="431151"/>
          </a:xfrm>
          <a:prstGeom prst="wedgeRoundRectCallout">
            <a:avLst>
              <a:gd name="adj1" fmla="val 21428"/>
              <a:gd name="adj2" fmla="val 128066"/>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7"/>
          <p:cNvSpPr txBox="1"/>
          <p:nvPr/>
        </p:nvSpPr>
        <p:spPr>
          <a:xfrm>
            <a:off x="2740776" y="5572140"/>
            <a:ext cx="1759786" cy="369332"/>
          </a:xfrm>
          <a:prstGeom prst="rect">
            <a:avLst/>
          </a:prstGeom>
          <a:noFill/>
        </p:spPr>
        <p:txBody>
          <a:bodyPr wrap="square" rtlCol="0">
            <a:spAutoFit/>
          </a:bodyPr>
          <a:lstStyle/>
          <a:p>
            <a:r>
              <a:rPr lang="zh-CN" altLang="en-US" sz="1800" dirty="0" smtClean="0">
                <a:solidFill>
                  <a:srgbClr val="FF0000"/>
                </a:solidFill>
                <a:latin typeface="+mj-ea"/>
                <a:ea typeface="+mj-ea"/>
              </a:rPr>
              <a:t>（</a:t>
            </a:r>
            <a:r>
              <a:rPr lang="en-US" altLang="zh-CN" sz="1800" dirty="0" smtClean="0">
                <a:solidFill>
                  <a:srgbClr val="FF0000"/>
                </a:solidFill>
                <a:latin typeface="+mj-ea"/>
                <a:ea typeface="+mj-ea"/>
              </a:rPr>
              <a:t>5</a:t>
            </a:r>
            <a:r>
              <a:rPr lang="zh-CN" altLang="en-US" sz="1800" dirty="0" smtClean="0">
                <a:solidFill>
                  <a:srgbClr val="FF0000"/>
                </a:solidFill>
                <a:latin typeface="+mj-ea"/>
                <a:ea typeface="+mj-ea"/>
              </a:rPr>
              <a:t>）单击提交</a:t>
            </a:r>
            <a:endParaRPr lang="zh-CN" altLang="en-US" sz="1800"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285720" y="3500439"/>
            <a:ext cx="8229600" cy="2571768"/>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4" name="文本框 3"/>
          <p:cNvSpPr txBox="1"/>
          <p:nvPr/>
        </p:nvSpPr>
        <p:spPr>
          <a:xfrm>
            <a:off x="0" y="571480"/>
            <a:ext cx="8091805" cy="400110"/>
          </a:xfrm>
          <a:prstGeom prst="rect">
            <a:avLst/>
          </a:prstGeom>
          <a:noFill/>
        </p:spPr>
        <p:txBody>
          <a:bodyPr wrap="square" rtlCol="0" anchor="t">
            <a:spAutoFit/>
          </a:bodyPr>
          <a:lstStyle/>
          <a:p>
            <a:pPr algn="l"/>
            <a:r>
              <a:rPr lang="zh-CN" altLang="en-US" sz="2000" b="1" dirty="0" smtClean="0">
                <a:solidFill>
                  <a:srgbClr val="FF0000"/>
                </a:solidFill>
                <a:latin typeface="+mn-lt"/>
                <a:ea typeface="+mn-lt"/>
                <a:cs typeface="+mn-ea"/>
              </a:rPr>
              <a:t>   第三步 打印生成申报</a:t>
            </a:r>
            <a:r>
              <a:rPr lang="zh-CN" altLang="en-US" sz="2000" b="1" dirty="0">
                <a:solidFill>
                  <a:srgbClr val="FF0000"/>
                </a:solidFill>
                <a:latin typeface="+mn-lt"/>
                <a:ea typeface="+mn-lt"/>
                <a:cs typeface="+mn-ea"/>
              </a:rPr>
              <a:t>单据</a:t>
            </a:r>
            <a:endParaRPr lang="zh-CN" altLang="en-US" sz="2000" b="1" dirty="0">
              <a:solidFill>
                <a:srgbClr val="FF0000"/>
              </a:solidFill>
              <a:latin typeface="+mn-lt"/>
              <a:ea typeface="+mn-lt"/>
              <a:cs typeface="+mn-ea"/>
            </a:endParaRPr>
          </a:p>
        </p:txBody>
      </p:sp>
      <p:sp>
        <p:nvSpPr>
          <p:cNvPr id="5" name="文本框 4"/>
          <p:cNvSpPr txBox="1"/>
          <p:nvPr/>
        </p:nvSpPr>
        <p:spPr>
          <a:xfrm>
            <a:off x="214282" y="3500438"/>
            <a:ext cx="8778875" cy="1463040"/>
          </a:xfrm>
          <a:prstGeom prst="rect">
            <a:avLst/>
          </a:prstGeom>
          <a:noFill/>
        </p:spPr>
        <p:txBody>
          <a:bodyPr wrap="square" rtlCol="0" anchor="t">
            <a:spAutoFit/>
          </a:bodyPr>
          <a:lstStyle/>
          <a:p>
            <a:pPr marL="285750" indent="-285750">
              <a:lnSpc>
                <a:spcPct val="150000"/>
              </a:lnSpc>
              <a:buFont typeface="Wingdings" panose="05000000000000000000" charset="0"/>
              <a:buChar char="Ø"/>
            </a:pPr>
            <a:r>
              <a:rPr lang="zh-CN" altLang="en-US" sz="2000" dirty="0">
                <a:latin typeface="+mn-lt"/>
                <a:ea typeface="+mn-lt"/>
              </a:rPr>
              <a:t>方式一：根据提交申报信息，弹出对话框，单击确认即可打印</a:t>
            </a:r>
            <a:r>
              <a:rPr lang="zh-CN" altLang="en-US" sz="2000" dirty="0">
                <a:latin typeface="+mn-lt"/>
                <a:ea typeface="+mn-lt"/>
                <a:sym typeface="+mn-ea"/>
              </a:rPr>
              <a:t>申报</a:t>
            </a:r>
            <a:r>
              <a:rPr lang="zh-CN" altLang="en-US" sz="2000" dirty="0">
                <a:latin typeface="+mn-lt"/>
                <a:ea typeface="+mn-lt"/>
              </a:rPr>
              <a:t>单据</a:t>
            </a:r>
            <a:r>
              <a:rPr lang="zh-CN" altLang="en-US" sz="2000" dirty="0" smtClean="0">
                <a:latin typeface="+mn-lt"/>
                <a:ea typeface="+mn-lt"/>
              </a:rPr>
              <a:t>。</a:t>
            </a:r>
            <a:endParaRPr lang="zh-CN" altLang="en-US" sz="2000" dirty="0">
              <a:latin typeface="+mn-lt"/>
              <a:ea typeface="+mn-lt"/>
            </a:endParaRPr>
          </a:p>
          <a:p>
            <a:pPr marL="285750" indent="-285750">
              <a:lnSpc>
                <a:spcPct val="150000"/>
              </a:lnSpc>
              <a:buFont typeface="Wingdings" panose="05000000000000000000" charset="0"/>
              <a:buChar char="Ø"/>
            </a:pPr>
            <a:r>
              <a:rPr lang="zh-CN" altLang="en-US" sz="2000" dirty="0">
                <a:latin typeface="+mn-lt"/>
                <a:ea typeface="+mn-lt"/>
                <a:sym typeface="+mn-ea"/>
              </a:rPr>
              <a:t>方式二：选择左侧</a:t>
            </a:r>
            <a:r>
              <a:rPr lang="zh-CN" altLang="en-US" sz="2000" dirty="0">
                <a:latin typeface="+mn-lt"/>
                <a:ea typeface="+mn-lt"/>
                <a:cs typeface="+mn-ea"/>
                <a:sym typeface="+mn-ea"/>
              </a:rPr>
              <a:t>学生酬金发放</a:t>
            </a:r>
            <a:r>
              <a:rPr lang="zh-CN" altLang="en-US" sz="2000" dirty="0">
                <a:latin typeface="+mn-lt"/>
                <a:ea typeface="+mn-lt"/>
                <a:sym typeface="+mn-ea"/>
              </a:rPr>
              <a:t>功能菜单中</a:t>
            </a:r>
            <a:r>
              <a:rPr lang="zh-CN" altLang="en-US" sz="2000" dirty="0">
                <a:latin typeface="+mn-lt"/>
                <a:ea typeface="+mn-lt"/>
                <a:cs typeface="+mn-ea"/>
                <a:sym typeface="+mn-ea"/>
              </a:rPr>
              <a:t>学生酬金发放管理子菜单，可以对申报单进行如下操作：打印、复制，和删除</a:t>
            </a:r>
            <a:r>
              <a:rPr lang="zh-CN" altLang="en-US" sz="2000" dirty="0">
                <a:latin typeface="+mn-lt"/>
                <a:ea typeface="+mn-lt"/>
                <a:sym typeface="+mn-ea"/>
              </a:rPr>
              <a:t>。</a:t>
            </a:r>
            <a:endParaRPr lang="zh-CN" altLang="en-US" sz="2000" dirty="0">
              <a:latin typeface="+mn-lt"/>
              <a:ea typeface="+mn-lt"/>
              <a:sym typeface="+mn-ea"/>
            </a:endParaRPr>
          </a:p>
        </p:txBody>
      </p:sp>
      <p:sp>
        <p:nvSpPr>
          <p:cNvPr id="9" name="TextBox 8"/>
          <p:cNvSpPr txBox="1"/>
          <p:nvPr/>
        </p:nvSpPr>
        <p:spPr>
          <a:xfrm>
            <a:off x="-71470" y="71414"/>
            <a:ext cx="2954655" cy="461665"/>
          </a:xfrm>
          <a:prstGeom prst="rect">
            <a:avLst/>
          </a:prstGeom>
          <a:noFill/>
        </p:spPr>
        <p:txBody>
          <a:bodyPr wrap="none" rtlCol="0">
            <a:spAutoFit/>
          </a:bodyPr>
          <a:lstStyle/>
          <a:p>
            <a:r>
              <a:rPr lang="zh-CN" altLang="en-US" sz="2400" b="1" dirty="0" smtClean="0">
                <a:solidFill>
                  <a:schemeClr val="accent2"/>
                </a:solidFill>
                <a:ea typeface="+mn-lt"/>
                <a:cs typeface="+mn-ea"/>
              </a:rPr>
              <a:t>（三）学生酬金发放</a:t>
            </a:r>
            <a:endParaRPr lang="zh-CN" altLang="en-US" sz="2400" b="1" dirty="0" smtClean="0">
              <a:solidFill>
                <a:schemeClr val="accent2"/>
              </a:solidFill>
              <a:latin typeface="微软雅黑" panose="020B0503020204020204" pitchFamily="34" charset="-122"/>
              <a:ea typeface="+mn-lt"/>
              <a:cs typeface="+mn-ea"/>
            </a:endParaRPr>
          </a:p>
        </p:txBody>
      </p:sp>
      <p:pic>
        <p:nvPicPr>
          <p:cNvPr id="10" name="图片 9"/>
          <p:cNvPicPr>
            <a:picLocks noChangeAspect="1"/>
          </p:cNvPicPr>
          <p:nvPr/>
        </p:nvPicPr>
        <p:blipFill>
          <a:blip r:embed="rId1"/>
          <a:stretch>
            <a:fillRect/>
          </a:stretch>
        </p:blipFill>
        <p:spPr>
          <a:xfrm>
            <a:off x="285720" y="1071546"/>
            <a:ext cx="8643998" cy="2500330"/>
          </a:xfrm>
          <a:prstGeom prst="rect">
            <a:avLst/>
          </a:prstGeom>
        </p:spPr>
      </p:pic>
      <p:sp>
        <p:nvSpPr>
          <p:cNvPr id="11" name="文本框 8"/>
          <p:cNvSpPr txBox="1"/>
          <p:nvPr/>
        </p:nvSpPr>
        <p:spPr>
          <a:xfrm>
            <a:off x="356841" y="5642310"/>
            <a:ext cx="8572560" cy="722630"/>
          </a:xfrm>
          <a:prstGeom prst="rect">
            <a:avLst/>
          </a:prstGeom>
          <a:noFill/>
        </p:spPr>
        <p:txBody>
          <a:bodyPr wrap="square" rtlCol="0">
            <a:spAutoFit/>
          </a:bodyPr>
          <a:lstStyle/>
          <a:p>
            <a:r>
              <a:rPr lang="en-US" altLang="zh-CN" sz="2000" b="1" dirty="0">
                <a:solidFill>
                  <a:srgbClr val="FF0000"/>
                </a:solidFill>
                <a:latin typeface="+mj-ea"/>
                <a:ea typeface="+mj-ea"/>
              </a:rPr>
              <a:t> </a:t>
            </a:r>
            <a:r>
              <a:rPr lang="zh-CN" altLang="en-US" sz="2000" b="1" dirty="0" smtClean="0">
                <a:solidFill>
                  <a:srgbClr val="FF0000"/>
                </a:solidFill>
                <a:latin typeface="+mj-ea"/>
                <a:ea typeface="+mj-ea"/>
              </a:rPr>
              <a:t>温馨</a:t>
            </a:r>
            <a:r>
              <a:rPr lang="zh-CN" altLang="en-US" sz="2000" b="1" dirty="0">
                <a:solidFill>
                  <a:srgbClr val="FF0000"/>
                </a:solidFill>
                <a:latin typeface="+mj-ea"/>
                <a:ea typeface="+mj-ea"/>
              </a:rPr>
              <a:t>提示：“ 学生薪酬发放表” 经负责人签字，学院盖章后，经办人应在</a:t>
            </a:r>
            <a:r>
              <a:rPr lang="zh-CN" altLang="en-US" sz="2000" b="1" dirty="0" smtClean="0">
                <a:solidFill>
                  <a:srgbClr val="FF0000"/>
                </a:solidFill>
                <a:latin typeface="+mn-lt"/>
                <a:ea typeface="+mn-lt"/>
                <a:cs typeface="+mn-ea"/>
                <a:sym typeface="+mn-ea"/>
              </a:rPr>
              <a:t>当月</a:t>
            </a:r>
            <a:r>
              <a:rPr lang="en-US" altLang="zh-CN" sz="2000" b="1" dirty="0" smtClean="0">
                <a:solidFill>
                  <a:srgbClr val="FF0000"/>
                </a:solidFill>
                <a:latin typeface="+mn-lt"/>
                <a:ea typeface="+mn-lt"/>
                <a:cs typeface="+mn-ea"/>
                <a:sym typeface="+mn-ea"/>
              </a:rPr>
              <a:t>28</a:t>
            </a:r>
            <a:r>
              <a:rPr lang="zh-CN" altLang="en-US" sz="2000" b="1" dirty="0" smtClean="0">
                <a:solidFill>
                  <a:srgbClr val="FF0000"/>
                </a:solidFill>
                <a:latin typeface="+mn-lt"/>
                <a:ea typeface="+mn-lt"/>
                <a:cs typeface="+mn-ea"/>
                <a:sym typeface="+mn-ea"/>
              </a:rPr>
              <a:t>日之前</a:t>
            </a:r>
            <a:r>
              <a:rPr lang="zh-CN" altLang="en-US" sz="2000" b="1" dirty="0">
                <a:solidFill>
                  <a:srgbClr val="FF0000"/>
                </a:solidFill>
                <a:latin typeface="+mj-ea"/>
                <a:ea typeface="+mj-ea"/>
              </a:rPr>
              <a:t>携带“ 学生薪酬发放表” 到财务处会计科办理审核发放手续。</a:t>
            </a:r>
            <a:endParaRPr lang="zh-CN" altLang="en-US" sz="2000"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80645" y="142875"/>
            <a:ext cx="3308985" cy="548640"/>
            <a:chOff x="127" y="225"/>
            <a:chExt cx="5211" cy="864"/>
          </a:xfrm>
        </p:grpSpPr>
        <p:grpSp>
          <p:nvGrpSpPr>
            <p:cNvPr id="15" name="Group 67"/>
            <p:cNvGrpSpPr/>
            <p:nvPr/>
          </p:nvGrpSpPr>
          <p:grpSpPr>
            <a:xfrm>
              <a:off x="127" y="370"/>
              <a:ext cx="600" cy="600"/>
              <a:chOff x="2078" y="1680"/>
              <a:chExt cx="1615" cy="1615"/>
            </a:xfrm>
          </p:grpSpPr>
          <p:sp>
            <p:nvSpPr>
              <p:cNvPr id="16" name="Oval 6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p>
                <a:pPr lvl="0" indent="0"/>
                <a:endParaRPr lang="zh-CN" altLang="en-US" dirty="0">
                  <a:latin typeface="Arial" panose="020B0604020202020204" pitchFamily="34" charset="0"/>
                  <a:ea typeface="华文中宋" panose="02010600040101010101" pitchFamily="2" charset="-122"/>
                </a:endParaRPr>
              </a:p>
            </p:txBody>
          </p:sp>
          <p:sp>
            <p:nvSpPr>
              <p:cNvPr id="17" name="Oval 6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p>
                <a:pPr lvl="0" indent="0"/>
                <a:endParaRPr lang="zh-CN" altLang="en-US" dirty="0">
                  <a:latin typeface="Arial" panose="020B0604020202020204" pitchFamily="34" charset="0"/>
                  <a:ea typeface="华文中宋" panose="02010600040101010101" pitchFamily="2" charset="-122"/>
                </a:endParaRPr>
              </a:p>
            </p:txBody>
          </p:sp>
          <p:sp>
            <p:nvSpPr>
              <p:cNvPr id="18"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19" name="Oval 71"/>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spAutoFit/>
              </a:bodyPr>
              <a:p>
                <a:pPr lvl="0" indent="0"/>
                <a:endParaRPr lang="zh-CN" altLang="en-US" dirty="0">
                  <a:latin typeface="Arial" panose="020B0604020202020204" pitchFamily="34" charset="0"/>
                  <a:ea typeface="华文中宋" panose="02010600040101010101" pitchFamily="2" charset="-122"/>
                </a:endParaRPr>
              </a:p>
            </p:txBody>
          </p:sp>
          <p:sp>
            <p:nvSpPr>
              <p:cNvPr id="20"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21" name="Oval 73"/>
              <p:cNvSpPr/>
              <p:nvPr/>
            </p:nvSpPr>
            <p:spPr>
              <a:xfrm>
                <a:off x="2337" y="1939"/>
                <a:ext cx="1096" cy="1098"/>
              </a:xfrm>
              <a:prstGeom prst="ellipse">
                <a:avLst/>
              </a:prstGeom>
              <a:solidFill>
                <a:srgbClr val="C00000"/>
              </a:solidFill>
              <a:ln w="38100">
                <a:noFill/>
              </a:ln>
            </p:spPr>
            <p:txBody>
              <a:bodyPr anchor="ctr">
                <a:spAutoFit/>
              </a:bodyPr>
              <a:p>
                <a:pPr lvl="0" indent="0"/>
                <a:endParaRPr lang="zh-CN" altLang="en-US" dirty="0">
                  <a:latin typeface="Arial" panose="020B0604020202020204" pitchFamily="34" charset="0"/>
                  <a:ea typeface="华文中宋" panose="02010600040101010101" pitchFamily="2" charset="-122"/>
                </a:endParaRPr>
              </a:p>
            </p:txBody>
          </p:sp>
        </p:grpSp>
        <p:sp>
          <p:nvSpPr>
            <p:cNvPr id="22" name="AutoShape 50"/>
            <p:cNvSpPr/>
            <p:nvPr/>
          </p:nvSpPr>
          <p:spPr>
            <a:xfrm>
              <a:off x="803" y="257"/>
              <a:ext cx="4535" cy="8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sp>
          <p:nvSpPr>
            <p:cNvPr id="23" name="文本框 13"/>
            <p:cNvSpPr txBox="1"/>
            <p:nvPr/>
          </p:nvSpPr>
          <p:spPr>
            <a:xfrm>
              <a:off x="1199" y="225"/>
              <a:ext cx="3648" cy="864"/>
            </a:xfrm>
            <a:prstGeom prst="rect">
              <a:avLst/>
            </a:prstGeom>
            <a:noFill/>
          </p:spPr>
          <p:txBody>
            <a:bodyPr wrap="none" rtlCol="0" anchor="t">
              <a:spAutoFit/>
            </a:bodyPr>
            <a:p>
              <a:pPr algn="l"/>
              <a:r>
                <a:rPr lang="zh-CN" altLang="en-US" sz="2800" b="1" dirty="0" smtClean="0">
                  <a:solidFill>
                    <a:srgbClr val="FF0000"/>
                  </a:solidFill>
                  <a:latin typeface="+mn-lt"/>
                  <a:ea typeface="+mn-lt"/>
                  <a:sym typeface="+mn-ea"/>
                </a:rPr>
                <a:t>常见问题解答</a:t>
              </a:r>
              <a:endParaRPr lang="en-US" altLang="zh-CN" sz="2800" b="1" dirty="0">
                <a:solidFill>
                  <a:srgbClr val="FF0000"/>
                </a:solidFill>
                <a:latin typeface="+mn-lt"/>
                <a:ea typeface="+mn-lt"/>
                <a:sym typeface="+mn-ea"/>
              </a:endParaRPr>
            </a:p>
          </p:txBody>
        </p:sp>
      </p:grpSp>
      <p:sp>
        <p:nvSpPr>
          <p:cNvPr id="2" name="文本框 1"/>
          <p:cNvSpPr txBox="1"/>
          <p:nvPr/>
        </p:nvSpPr>
        <p:spPr>
          <a:xfrm>
            <a:off x="9525" y="1579880"/>
            <a:ext cx="9167495" cy="4801870"/>
          </a:xfrm>
          <a:prstGeom prst="rect">
            <a:avLst/>
          </a:prstGeom>
          <a:noFill/>
        </p:spPr>
        <p:txBody>
          <a:bodyPr wrap="square" rtlCol="0">
            <a:spAutoFit/>
          </a:bodyPr>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a:t>
            </a:r>
            <a:r>
              <a:rPr lang="zh-CN" altLang="zh-CN" sz="2000">
                <a:latin typeface="微软雅黑" panose="020B0503020204020204" pitchFamily="34" charset="-122"/>
                <a:ea typeface="微软雅黑" panose="020B0503020204020204" pitchFamily="34" charset="-122"/>
              </a:rPr>
              <a:t>退休教工和毕业学生只能</a:t>
            </a:r>
            <a:r>
              <a:rPr lang="en-US" altLang="zh-CN" sz="2000">
                <a:latin typeface="微软雅黑" panose="020B0503020204020204" pitchFamily="34" charset="-122"/>
                <a:ea typeface="微软雅黑" panose="020B0503020204020204" pitchFamily="34" charset="-122"/>
              </a:rPr>
              <a:t>“</a:t>
            </a:r>
            <a:r>
              <a:rPr lang="zh-CN" altLang="zh-CN" sz="2000">
                <a:latin typeface="微软雅黑" panose="020B0503020204020204" pitchFamily="34" charset="-122"/>
                <a:ea typeface="微软雅黑" panose="020B0503020204020204" pitchFamily="34" charset="-122"/>
              </a:rPr>
              <a:t>校外人员劳务申报管理</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模块，先采集后发放。</a:t>
            </a:r>
            <a:endParaRPr lang="zh-CN" altLang="en-US"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endParaRPr lang="en-US" altLang="zh-CN"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rPr>
              <a:t>）退休返聘教工需先提交返聘证明至基金科，待个人信息修改后即可通过</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校内人员其他工薪收入申报</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模块发放。</a:t>
            </a:r>
            <a:endParaRPr lang="zh-CN" altLang="en-US"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endParaRPr lang="en-US" altLang="zh-CN"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3</a:t>
            </a:r>
            <a:r>
              <a:rPr lang="zh-CN" altLang="en-US" sz="2000">
                <a:latin typeface="微软雅黑" panose="020B0503020204020204" pitchFamily="34" charset="-122"/>
                <a:ea typeface="微软雅黑" panose="020B0503020204020204" pitchFamily="34" charset="-122"/>
              </a:rPr>
              <a:t>）后勤一集团，后勤二集团，校医院、附属小学、出版社、印刷厂、教育科技开发公司、校园卡管理中心、校办产业九家经费自筹单位人员不能通过系统发放人员经费，如需发放，可将经费转至本单位后，由单位自行发放。</a:t>
            </a:r>
            <a:endParaRPr lang="zh-CN" altLang="en-US"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endParaRPr lang="en-US" altLang="zh-CN"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4</a:t>
            </a:r>
            <a:r>
              <a:rPr lang="zh-CN" altLang="en-US" sz="2000">
                <a:latin typeface="微软雅黑" panose="020B0503020204020204" pitchFamily="34" charset="-122"/>
                <a:ea typeface="微软雅黑" panose="020B0503020204020204" pitchFamily="34" charset="-122"/>
              </a:rPr>
              <a:t>）因校外人员无法提供银行卡，或已由经办人使用现金垫付等情况，经办人可在打印的报销单上注明情况和经办人银行卡等信息，将款项转至经办人。</a:t>
            </a:r>
            <a:endParaRPr lang="zh-CN" altLang="en-US"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endParaRPr lang="en-US" altLang="zh-CN"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5</a:t>
            </a:r>
            <a:r>
              <a:rPr lang="zh-CN" altLang="en-US" sz="2000">
                <a:latin typeface="微软雅黑" panose="020B0503020204020204" pitchFamily="34" charset="-122"/>
                <a:ea typeface="微软雅黑" panose="020B0503020204020204" pitchFamily="34" charset="-122"/>
              </a:rPr>
              <a:t>）校外人员采集过程中，系统会校验身份证，银行卡，开户行等信息请确保数据准确。</a:t>
            </a:r>
            <a:endParaRPr lang="zh-CN" altLang="en-US"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endParaRPr lang="en-US" altLang="zh-CN" sz="2000">
              <a:latin typeface="微软雅黑" panose="020B0503020204020204" pitchFamily="34" charset="-122"/>
              <a:ea typeface="微软雅黑" panose="020B0503020204020204" pitchFamily="34" charset="-122"/>
            </a:endParaRPr>
          </a:p>
          <a:p>
            <a:pPr>
              <a:lnSpc>
                <a:spcPct val="90000"/>
              </a:lnSpc>
              <a:spcBef>
                <a:spcPts val="0"/>
              </a:spcBef>
              <a:spcAft>
                <a:spcPts val="0"/>
              </a:spcAft>
            </a:pPr>
            <a:r>
              <a:rPr lang="zh-CN" altLang="en-US" sz="2000">
                <a:latin typeface="微软雅黑" panose="020B0503020204020204" pitchFamily="34" charset="-122"/>
                <a:ea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rPr>
              <a:t>6</a:t>
            </a:r>
            <a:r>
              <a:rPr lang="zh-CN" altLang="en-US" sz="2000">
                <a:latin typeface="微软雅黑" panose="020B0503020204020204" pitchFamily="34" charset="-122"/>
                <a:ea typeface="微软雅黑" panose="020B0503020204020204" pitchFamily="34" charset="-122"/>
              </a:rPr>
              <a:t>）研究生的身份证，银行卡等个人信息有误，需在研究生院综合管理办公室维护。</a:t>
            </a:r>
            <a:endParaRPr lang="zh-CN" altLang="en-US" sz="2000">
              <a:latin typeface="微软雅黑" panose="020B0503020204020204" pitchFamily="34" charset="-122"/>
              <a:ea typeface="微软雅黑" panose="020B0503020204020204" pitchFamily="34" charset="-122"/>
            </a:endParaRPr>
          </a:p>
        </p:txBody>
      </p:sp>
      <p:sp>
        <p:nvSpPr>
          <p:cNvPr id="3" name="文本框 2"/>
          <p:cNvSpPr txBox="1"/>
          <p:nvPr/>
        </p:nvSpPr>
        <p:spPr>
          <a:xfrm>
            <a:off x="295275" y="907415"/>
            <a:ext cx="2387600" cy="483235"/>
          </a:xfrm>
          <a:prstGeom prst="rect">
            <a:avLst/>
          </a:prstGeom>
          <a:noFill/>
        </p:spPr>
        <p:txBody>
          <a:bodyPr wrap="square" rtlCol="0">
            <a:spAutoFit/>
          </a:bodyPr>
          <a:p>
            <a:r>
              <a:rPr lang="en-US" altLang="zh-CN" sz="2400">
                <a:latin typeface="微软雅黑" panose="020B0503020204020204" pitchFamily="34" charset="-122"/>
                <a:ea typeface="微软雅黑" panose="020B0503020204020204" pitchFamily="34" charset="-122"/>
              </a:rPr>
              <a:t>1.</a:t>
            </a:r>
            <a:r>
              <a:rPr lang="zh-CN" altLang="en-US" sz="2400">
                <a:latin typeface="微软雅黑" panose="020B0503020204020204" pitchFamily="34" charset="-122"/>
                <a:ea typeface="微软雅黑" panose="020B0503020204020204" pitchFamily="34" charset="-122"/>
              </a:rPr>
              <a:t>常见发放问题</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922655" y="1377950"/>
            <a:ext cx="7458710" cy="1188720"/>
          </a:xfrm>
          <a:prstGeom prst="rect">
            <a:avLst/>
          </a:prstGeom>
          <a:noFill/>
        </p:spPr>
        <p:txBody>
          <a:bodyPr wrap="square" rtlCol="0" anchor="t">
            <a:spAutoFit/>
          </a:bodyPr>
          <a:lstStyle/>
          <a:p>
            <a:r>
              <a:rPr lang="en-US" altLang="zh-CN" sz="2400"/>
              <a:t>    </a:t>
            </a:r>
            <a:endParaRPr lang="en-US" altLang="zh-CN" sz="2400"/>
          </a:p>
          <a:p>
            <a:endParaRPr lang="en-US" altLang="zh-CN" sz="2400"/>
          </a:p>
          <a:p>
            <a:r>
              <a:rPr lang="en-US" altLang="zh-CN" sz="2400"/>
              <a:t>     </a:t>
            </a:r>
            <a:endParaRPr lang="zh-CN" altLang="en-US" sz="2400">
              <a:solidFill>
                <a:srgbClr val="00B0F0"/>
              </a:solidFill>
            </a:endParaRPr>
          </a:p>
        </p:txBody>
      </p:sp>
      <p:sp>
        <p:nvSpPr>
          <p:cNvPr id="4" name="文本框 3"/>
          <p:cNvSpPr txBox="1"/>
          <p:nvPr/>
        </p:nvSpPr>
        <p:spPr>
          <a:xfrm>
            <a:off x="214282" y="681319"/>
            <a:ext cx="3429024" cy="483235"/>
          </a:xfrm>
          <a:prstGeom prst="rect">
            <a:avLst/>
          </a:prstGeom>
          <a:noFill/>
        </p:spPr>
        <p:txBody>
          <a:bodyPr wrap="square" rtlCol="0" anchor="t">
            <a:spAutoFit/>
          </a:bodyPr>
          <a:lstStyle/>
          <a:p>
            <a:pPr marL="342900" indent="-342900">
              <a:buClr>
                <a:srgbClr val="000000"/>
              </a:buClr>
            </a:pPr>
            <a:r>
              <a:rPr lang="en-US" altLang="zh-CN" sz="2400" dirty="0" smtClean="0">
                <a:latin typeface="+mn-lt"/>
                <a:ea typeface="+mn-lt"/>
                <a:cs typeface="Times New Roman" panose="02020603050405020304" pitchFamily="18" charset="0"/>
              </a:rPr>
              <a:t>2.</a:t>
            </a:r>
            <a:r>
              <a:rPr lang="zh-CN" altLang="zh-CN" sz="2400" dirty="0" smtClean="0">
                <a:latin typeface="+mn-lt"/>
                <a:ea typeface="+mn-lt"/>
                <a:cs typeface="Times New Roman" panose="02020603050405020304" pitchFamily="18" charset="0"/>
              </a:rPr>
              <a:t>兼容性视图设置</a:t>
            </a:r>
            <a:endParaRPr lang="en-US" altLang="zh-CN" sz="2400" dirty="0" smtClean="0">
              <a:latin typeface="+mn-lt"/>
              <a:ea typeface="+mn-lt"/>
              <a:cs typeface="Times New Roman" panose="02020603050405020304" pitchFamily="18" charset="0"/>
            </a:endParaRPr>
          </a:p>
        </p:txBody>
      </p:sp>
      <p:pic>
        <p:nvPicPr>
          <p:cNvPr id="10" name="图片 1" descr="image001"/>
          <p:cNvPicPr>
            <a:picLocks noChangeAspect="1" noChangeArrowheads="1"/>
          </p:cNvPicPr>
          <p:nvPr/>
        </p:nvPicPr>
        <p:blipFill>
          <a:blip r:embed="rId1" cstate="print"/>
          <a:srcRect/>
          <a:stretch>
            <a:fillRect/>
          </a:stretch>
        </p:blipFill>
        <p:spPr bwMode="auto">
          <a:xfrm>
            <a:off x="214283" y="2214554"/>
            <a:ext cx="4786346" cy="4139565"/>
          </a:xfrm>
          <a:prstGeom prst="rect">
            <a:avLst/>
          </a:prstGeom>
          <a:noFill/>
          <a:ln w="9525">
            <a:noFill/>
            <a:miter lim="800000"/>
            <a:headEnd/>
            <a:tailEnd/>
          </a:ln>
        </p:spPr>
      </p:pic>
      <p:sp>
        <p:nvSpPr>
          <p:cNvPr id="12" name="TextBox 11"/>
          <p:cNvSpPr txBox="1"/>
          <p:nvPr/>
        </p:nvSpPr>
        <p:spPr>
          <a:xfrm>
            <a:off x="214282" y="1142984"/>
            <a:ext cx="4714908" cy="707886"/>
          </a:xfrm>
          <a:prstGeom prst="rect">
            <a:avLst/>
          </a:prstGeom>
          <a:noFill/>
        </p:spPr>
        <p:txBody>
          <a:bodyPr wrap="square" rtlCol="0">
            <a:spAutoFit/>
          </a:bodyPr>
          <a:lstStyle/>
          <a:p>
            <a:r>
              <a:rPr lang="en-US" altLang="zh-CN" sz="2000" dirty="0" smtClean="0">
                <a:ea typeface="+mn-lt"/>
                <a:cs typeface="Times New Roman" panose="02020603050405020304" pitchFamily="18" charset="0"/>
              </a:rPr>
              <a:t>(1)</a:t>
            </a:r>
            <a:r>
              <a:rPr lang="zh-CN" altLang="zh-CN" sz="2000" dirty="0" smtClean="0">
                <a:ea typeface="+mn-lt"/>
                <a:cs typeface="Times New Roman" panose="02020603050405020304" pitchFamily="18" charset="0"/>
              </a:rPr>
              <a:t>以</a:t>
            </a:r>
            <a:r>
              <a:rPr lang="en-US" altLang="zh-CN" sz="2000" dirty="0" smtClean="0">
                <a:ea typeface="+mn-lt"/>
                <a:cs typeface="Times New Roman" panose="02020603050405020304" pitchFamily="18" charset="0"/>
              </a:rPr>
              <a:t>IE</a:t>
            </a:r>
            <a:r>
              <a:rPr lang="zh-CN" altLang="zh-CN" sz="2000" dirty="0" smtClean="0">
                <a:ea typeface="+mn-lt"/>
                <a:cs typeface="Times New Roman" panose="02020603050405020304" pitchFamily="18" charset="0"/>
              </a:rPr>
              <a:t>浏览器为例。点击</a:t>
            </a:r>
            <a:r>
              <a:rPr lang="en-US" altLang="zh-CN" sz="2000" dirty="0" smtClean="0">
                <a:ea typeface="+mn-lt"/>
                <a:cs typeface="Times New Roman" panose="02020603050405020304" pitchFamily="18" charset="0"/>
              </a:rPr>
              <a:t>IE</a:t>
            </a:r>
            <a:r>
              <a:rPr lang="zh-CN" altLang="zh-CN" sz="2000" dirty="0" smtClean="0">
                <a:ea typeface="+mn-lt"/>
                <a:cs typeface="Times New Roman" panose="02020603050405020304" pitchFamily="18" charset="0"/>
              </a:rPr>
              <a:t>菜单栏上的</a:t>
            </a:r>
            <a:r>
              <a:rPr lang="en-US" altLang="zh-CN" sz="2000" dirty="0" smtClean="0">
                <a:ea typeface="+mn-lt"/>
                <a:cs typeface="Times New Roman" panose="02020603050405020304" pitchFamily="18" charset="0"/>
              </a:rPr>
              <a:t>“</a:t>
            </a:r>
            <a:r>
              <a:rPr lang="zh-CN" altLang="zh-CN" sz="2000" dirty="0" smtClean="0">
                <a:solidFill>
                  <a:srgbClr val="FF0000"/>
                </a:solidFill>
                <a:ea typeface="+mn-lt"/>
                <a:cs typeface="Times New Roman" panose="02020603050405020304" pitchFamily="18" charset="0"/>
              </a:rPr>
              <a:t>工具</a:t>
            </a:r>
            <a:r>
              <a:rPr lang="en-US" altLang="zh-CN" sz="2000" dirty="0" smtClean="0">
                <a:solidFill>
                  <a:srgbClr val="FF0000"/>
                </a:solidFill>
                <a:ea typeface="+mn-lt"/>
                <a:cs typeface="Times New Roman" panose="02020603050405020304" pitchFamily="18" charset="0"/>
              </a:rPr>
              <a:t>”</a:t>
            </a:r>
            <a:r>
              <a:rPr lang="zh-CN" altLang="zh-CN" sz="2000" dirty="0" smtClean="0">
                <a:ea typeface="+mn-lt"/>
                <a:cs typeface="Times New Roman" panose="02020603050405020304" pitchFamily="18" charset="0"/>
              </a:rPr>
              <a:t>按钮，然后点击</a:t>
            </a:r>
            <a:r>
              <a:rPr lang="en-US" altLang="zh-CN" sz="2000" dirty="0" smtClean="0">
                <a:ea typeface="+mn-lt"/>
                <a:cs typeface="Times New Roman" panose="02020603050405020304" pitchFamily="18" charset="0"/>
              </a:rPr>
              <a:t>“</a:t>
            </a:r>
            <a:r>
              <a:rPr lang="zh-CN" altLang="zh-CN" sz="2000" dirty="0" smtClean="0">
                <a:solidFill>
                  <a:srgbClr val="FF0000"/>
                </a:solidFill>
                <a:ea typeface="+mn-lt"/>
                <a:cs typeface="Times New Roman" panose="02020603050405020304" pitchFamily="18" charset="0"/>
              </a:rPr>
              <a:t>兼容性视图设置</a:t>
            </a:r>
            <a:r>
              <a:rPr lang="en-US" altLang="zh-CN" sz="2000" dirty="0" smtClean="0">
                <a:ea typeface="+mn-lt"/>
                <a:cs typeface="Times New Roman" panose="02020603050405020304" pitchFamily="18" charset="0"/>
              </a:rPr>
              <a:t>”</a:t>
            </a:r>
            <a:r>
              <a:rPr lang="zh-CN" altLang="zh-CN" sz="2000" dirty="0" smtClean="0">
                <a:ea typeface="+mn-lt"/>
                <a:cs typeface="Times New Roman" panose="02020603050405020304" pitchFamily="18" charset="0"/>
              </a:rPr>
              <a:t>。</a:t>
            </a:r>
            <a:endParaRPr lang="zh-CN" altLang="en-US" sz="2000" dirty="0"/>
          </a:p>
        </p:txBody>
      </p:sp>
      <p:pic>
        <p:nvPicPr>
          <p:cNvPr id="13" name="图片 2" descr="image003"/>
          <p:cNvPicPr>
            <a:picLocks noChangeAspect="1" noChangeArrowheads="1"/>
          </p:cNvPicPr>
          <p:nvPr/>
        </p:nvPicPr>
        <p:blipFill>
          <a:blip r:embed="rId2" cstate="print"/>
          <a:srcRect l="1346" t="-151"/>
          <a:stretch>
            <a:fillRect/>
          </a:stretch>
        </p:blipFill>
        <p:spPr bwMode="auto">
          <a:xfrm>
            <a:off x="5357818" y="2214554"/>
            <a:ext cx="3480114" cy="4143404"/>
          </a:xfrm>
          <a:prstGeom prst="rect">
            <a:avLst/>
          </a:prstGeom>
          <a:noFill/>
          <a:ln w="9525">
            <a:noFill/>
            <a:miter lim="800000"/>
            <a:headEnd/>
            <a:tailEnd/>
          </a:ln>
        </p:spPr>
      </p:pic>
      <p:sp>
        <p:nvSpPr>
          <p:cNvPr id="14" name="文本框 3"/>
          <p:cNvSpPr txBox="1"/>
          <p:nvPr/>
        </p:nvSpPr>
        <p:spPr>
          <a:xfrm>
            <a:off x="5357818" y="1149478"/>
            <a:ext cx="3571900" cy="707886"/>
          </a:xfrm>
          <a:prstGeom prst="rect">
            <a:avLst/>
          </a:prstGeom>
          <a:noFill/>
        </p:spPr>
        <p:txBody>
          <a:bodyPr wrap="square" rtlCol="0" anchor="t">
            <a:spAutoFit/>
          </a:bodyPr>
          <a:lstStyle/>
          <a:p>
            <a:r>
              <a:rPr lang="en-US" altLang="zh-CN" sz="2000" dirty="0" smtClean="0">
                <a:latin typeface="+mn-lt"/>
                <a:ea typeface="+mn-lt"/>
              </a:rPr>
              <a:t>(2)</a:t>
            </a:r>
            <a:r>
              <a:rPr lang="zh-CN" altLang="zh-CN" sz="2000" dirty="0" smtClean="0">
                <a:latin typeface="+mn-lt"/>
                <a:ea typeface="+mn-lt"/>
              </a:rPr>
              <a:t>进入后，勾选“在兼容性视图中显示所有网站”，即可。</a:t>
            </a:r>
            <a:endParaRPr lang="zh-CN" altLang="zh-CN" sz="2000" dirty="0" smtClean="0">
              <a:latin typeface="+mn-lt"/>
              <a:ea typeface="+mn-lt"/>
              <a:cs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00042"/>
            <a:ext cx="9144000" cy="1458595"/>
          </a:xfrm>
          <a:prstGeom prst="rect">
            <a:avLst/>
          </a:prstGeom>
        </p:spPr>
        <p:txBody>
          <a:bodyPr wrap="square">
            <a:spAutoFit/>
          </a:bodyPr>
          <a:lstStyle/>
          <a:p>
            <a:r>
              <a:rPr lang="en-US" altLang="zh-CN" sz="2400" b="1" dirty="0" smtClean="0">
                <a:latin typeface="+mj-ea"/>
                <a:ea typeface="+mj-ea"/>
              </a:rPr>
              <a:t>   3.</a:t>
            </a:r>
            <a:r>
              <a:rPr lang="zh-CN" altLang="zh-CN" sz="2400" dirty="0" smtClean="0">
                <a:latin typeface="+mj-ea"/>
                <a:ea typeface="+mj-ea"/>
              </a:rPr>
              <a:t>为什么点击平台里的相关模块按钮页面不跳转？</a:t>
            </a:r>
            <a:endParaRPr lang="en-US" altLang="zh-CN" sz="2400" dirty="0" smtClean="0">
              <a:latin typeface="+mj-ea"/>
              <a:ea typeface="+mj-ea"/>
            </a:endParaRPr>
          </a:p>
          <a:p>
            <a:endParaRPr lang="en-US" altLang="zh-CN" sz="2400" dirty="0" smtClean="0">
              <a:latin typeface="+mj-ea"/>
              <a:ea typeface="+mj-ea"/>
            </a:endParaRPr>
          </a:p>
          <a:p>
            <a:r>
              <a:rPr lang="en-US" altLang="zh-CN" sz="2000" dirty="0" smtClean="0">
                <a:solidFill>
                  <a:prstClr val="black"/>
                </a:solidFill>
                <a:latin typeface="+mj-ea"/>
                <a:ea typeface="+mj-ea"/>
                <a:cs typeface="+mn-cs"/>
              </a:rPr>
              <a:t>  </a:t>
            </a:r>
            <a:r>
              <a:rPr lang="zh-CN" altLang="zh-CN" sz="2000" dirty="0" smtClean="0">
                <a:solidFill>
                  <a:srgbClr val="FF0000"/>
                </a:solidFill>
                <a:latin typeface="+mj-ea"/>
                <a:ea typeface="+mj-ea"/>
                <a:cs typeface="+mn-cs"/>
              </a:rPr>
              <a:t>情况一：</a:t>
            </a:r>
            <a:r>
              <a:rPr lang="zh-CN" altLang="zh-CN" sz="2000" dirty="0" smtClean="0">
                <a:solidFill>
                  <a:prstClr val="black"/>
                </a:solidFill>
                <a:latin typeface="+mj-ea"/>
                <a:ea typeface="+mj-ea"/>
                <a:cs typeface="+mn-cs"/>
              </a:rPr>
              <a:t>点击网上财务查询系统页面不跳转</a:t>
            </a:r>
            <a:r>
              <a:rPr lang="en-US" altLang="zh-CN" sz="2000" dirty="0" smtClean="0">
                <a:solidFill>
                  <a:prstClr val="black"/>
                </a:solidFill>
                <a:latin typeface="+mj-ea"/>
                <a:ea typeface="+mj-ea"/>
                <a:cs typeface="+mn-cs"/>
              </a:rPr>
              <a:t>, </a:t>
            </a:r>
            <a:r>
              <a:rPr lang="zh-CN" altLang="zh-CN" sz="2000" dirty="0" smtClean="0">
                <a:solidFill>
                  <a:prstClr val="black"/>
                </a:solidFill>
                <a:latin typeface="+mj-ea"/>
                <a:ea typeface="+mj-ea"/>
                <a:cs typeface="+mn-cs"/>
              </a:rPr>
              <a:t>出现以下弹出界面时</a:t>
            </a:r>
            <a:r>
              <a:rPr lang="en-US" altLang="zh-CN" sz="2000" dirty="0" smtClean="0">
                <a:solidFill>
                  <a:prstClr val="black"/>
                </a:solidFill>
                <a:latin typeface="+mj-ea"/>
                <a:ea typeface="+mj-ea"/>
                <a:cs typeface="+mn-cs"/>
              </a:rPr>
              <a:t>,</a:t>
            </a:r>
            <a:r>
              <a:rPr lang="zh-CN" altLang="zh-CN" sz="2000" dirty="0" smtClean="0">
                <a:solidFill>
                  <a:prstClr val="black"/>
                </a:solidFill>
                <a:latin typeface="+mj-ea"/>
                <a:ea typeface="+mj-ea"/>
                <a:cs typeface="+mn-cs"/>
              </a:rPr>
              <a:t>请选择</a:t>
            </a:r>
            <a:r>
              <a:rPr lang="en-US" altLang="zh-CN" sz="2000" dirty="0" smtClean="0">
                <a:solidFill>
                  <a:prstClr val="black"/>
                </a:solidFill>
                <a:latin typeface="+mj-ea"/>
                <a:ea typeface="+mj-ea"/>
                <a:cs typeface="+mn-cs"/>
              </a:rPr>
              <a:t>"</a:t>
            </a:r>
            <a:r>
              <a:rPr lang="zh-CN" altLang="zh-CN" sz="2000" dirty="0" smtClean="0">
                <a:solidFill>
                  <a:prstClr val="black"/>
                </a:solidFill>
                <a:latin typeface="+mj-ea"/>
                <a:ea typeface="+mj-ea"/>
                <a:cs typeface="+mn-cs"/>
              </a:rPr>
              <a:t>总是允许来自此站点的弹出窗口</a:t>
            </a:r>
            <a:r>
              <a:rPr lang="en-US" altLang="zh-CN" sz="2000" dirty="0" smtClean="0">
                <a:solidFill>
                  <a:prstClr val="black"/>
                </a:solidFill>
                <a:latin typeface="+mj-ea"/>
                <a:ea typeface="+mj-ea"/>
                <a:cs typeface="+mn-cs"/>
              </a:rPr>
              <a:t>"</a:t>
            </a:r>
            <a:endParaRPr lang="zh-CN" altLang="en-US" sz="2000" dirty="0">
              <a:latin typeface="+mj-ea"/>
              <a:ea typeface="+mj-ea"/>
            </a:endParaRPr>
          </a:p>
        </p:txBody>
      </p:sp>
      <p:pic>
        <p:nvPicPr>
          <p:cNvPr id="3" name="图片 15" descr="image003"/>
          <p:cNvPicPr>
            <a:picLocks noChangeAspect="1" noChangeArrowheads="1"/>
          </p:cNvPicPr>
          <p:nvPr/>
        </p:nvPicPr>
        <p:blipFill>
          <a:blip r:embed="rId1" cstate="print"/>
          <a:srcRect/>
          <a:stretch>
            <a:fillRect/>
          </a:stretch>
        </p:blipFill>
        <p:spPr bwMode="auto">
          <a:xfrm>
            <a:off x="610235" y="2152650"/>
            <a:ext cx="7923530" cy="4074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90545"/>
            <a:ext cx="8858280" cy="1027430"/>
          </a:xfrm>
          <a:prstGeom prst="rect">
            <a:avLst/>
          </a:prstGeom>
        </p:spPr>
        <p:txBody>
          <a:bodyPr wrap="square">
            <a:spAutoFit/>
          </a:bodyPr>
          <a:lstStyle/>
          <a:p>
            <a:r>
              <a:rPr lang="en-US" altLang="zh-CN" sz="2000" b="1" dirty="0" smtClean="0">
                <a:latin typeface="+mj-ea"/>
                <a:ea typeface="+mj-ea"/>
              </a:rPr>
              <a:t> </a:t>
            </a:r>
            <a:r>
              <a:rPr lang="zh-CN" altLang="zh-CN" sz="2000" dirty="0" smtClean="0">
                <a:solidFill>
                  <a:srgbClr val="FF0000"/>
                </a:solidFill>
                <a:latin typeface="+mj-ea"/>
                <a:ea typeface="+mj-ea"/>
                <a:cs typeface="+mn-cs"/>
              </a:rPr>
              <a:t>情况二：</a:t>
            </a:r>
            <a:r>
              <a:rPr lang="zh-CN" altLang="zh-CN" sz="2000" dirty="0" smtClean="0">
                <a:latin typeface="+mj-ea"/>
                <a:ea typeface="+mj-ea"/>
              </a:rPr>
              <a:t>如果没有弹出窗口出现。</a:t>
            </a:r>
            <a:endParaRPr lang="zh-CN" altLang="zh-CN" sz="2000" dirty="0" smtClean="0">
              <a:latin typeface="+mj-ea"/>
              <a:ea typeface="+mj-ea"/>
            </a:endParaRPr>
          </a:p>
          <a:p>
            <a:endParaRPr lang="zh-CN" altLang="zh-CN" sz="2000" dirty="0" smtClean="0">
              <a:latin typeface="+mj-ea"/>
              <a:ea typeface="+mj-ea"/>
            </a:endParaRPr>
          </a:p>
          <a:p>
            <a:r>
              <a:rPr lang="zh-CN" altLang="zh-CN" sz="2000" dirty="0" smtClean="0">
                <a:latin typeface="+mj-ea"/>
                <a:ea typeface="+mj-ea"/>
              </a:rPr>
              <a:t>              解决办法：</a:t>
            </a:r>
            <a:r>
              <a:rPr lang="en-US" altLang="zh-CN" sz="2000" dirty="0" smtClean="0">
                <a:latin typeface="+mj-ea"/>
                <a:ea typeface="+mj-ea"/>
                <a:sym typeface="Wingdings" panose="05000000000000000000" pitchFamily="2" charset="2"/>
              </a:rPr>
              <a:t>(1)</a:t>
            </a:r>
            <a:r>
              <a:rPr lang="zh-CN" altLang="zh-CN" sz="2000" dirty="0" smtClean="0">
                <a:latin typeface="+mj-ea"/>
                <a:ea typeface="+mj-ea"/>
              </a:rPr>
              <a:t>点击工具→</a:t>
            </a:r>
            <a:r>
              <a:rPr lang="en-US" altLang="zh-CN" sz="2000" dirty="0" smtClean="0">
                <a:latin typeface="+mj-ea"/>
                <a:ea typeface="+mj-ea"/>
              </a:rPr>
              <a:t>Internet  </a:t>
            </a:r>
            <a:r>
              <a:rPr lang="zh-CN" altLang="zh-CN" sz="2000" dirty="0" smtClean="0">
                <a:latin typeface="+mj-ea"/>
                <a:ea typeface="+mj-ea"/>
              </a:rPr>
              <a:t>选项</a:t>
            </a:r>
            <a:endParaRPr lang="zh-CN" altLang="en-US" sz="2000" dirty="0">
              <a:latin typeface="+mj-ea"/>
              <a:ea typeface="+mj-ea"/>
            </a:endParaRPr>
          </a:p>
        </p:txBody>
      </p:sp>
      <p:pic>
        <p:nvPicPr>
          <p:cNvPr id="3" name="图片 16" descr="image001"/>
          <p:cNvPicPr>
            <a:picLocks noChangeAspect="1" noChangeArrowheads="1"/>
          </p:cNvPicPr>
          <p:nvPr/>
        </p:nvPicPr>
        <p:blipFill>
          <a:blip r:embed="rId1" cstate="print"/>
          <a:srcRect/>
          <a:stretch>
            <a:fillRect/>
          </a:stretch>
        </p:blipFill>
        <p:spPr bwMode="auto">
          <a:xfrm>
            <a:off x="794385" y="1929765"/>
            <a:ext cx="7029450" cy="428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477" y="666732"/>
            <a:ext cx="8643998" cy="769441"/>
          </a:xfrm>
          <a:prstGeom prst="rect">
            <a:avLst/>
          </a:prstGeom>
        </p:spPr>
        <p:txBody>
          <a:bodyPr wrap="square">
            <a:spAutoFit/>
          </a:bodyPr>
          <a:lstStyle/>
          <a:p>
            <a:r>
              <a:rPr lang="en-US" altLang="zh-CN" sz="2400" b="1" dirty="0" smtClean="0">
                <a:latin typeface="+mj-ea"/>
                <a:ea typeface="+mj-ea"/>
              </a:rPr>
              <a:t>  </a:t>
            </a:r>
            <a:r>
              <a:rPr lang="en-US" altLang="zh-CN" sz="2000" dirty="0" smtClean="0">
                <a:latin typeface="+mj-ea"/>
                <a:ea typeface="+mj-ea"/>
              </a:rPr>
              <a:t>(2)</a:t>
            </a:r>
            <a:r>
              <a:rPr lang="zh-CN" altLang="zh-CN" sz="2000" dirty="0" smtClean="0">
                <a:latin typeface="+mj-ea"/>
                <a:ea typeface="+mj-ea"/>
              </a:rPr>
              <a:t>选择隐私→启用弹出窗口阻止程序→设置→在允许的网站地址中输入：</a:t>
            </a:r>
            <a:r>
              <a:rPr lang="en-US" altLang="zh-CN" sz="2000" dirty="0" smtClean="0">
                <a:latin typeface="+mj-ea"/>
                <a:ea typeface="+mj-ea"/>
              </a:rPr>
              <a:t>*.</a:t>
            </a:r>
            <a:r>
              <a:rPr lang="en-US" altLang="zh-CN" sz="2000" dirty="0" err="1" smtClean="0">
                <a:latin typeface="+mj-ea"/>
                <a:ea typeface="+mj-ea"/>
              </a:rPr>
              <a:t>snnu.edu.cn</a:t>
            </a:r>
            <a:r>
              <a:rPr lang="zh-CN" altLang="zh-CN" sz="2000" dirty="0" smtClean="0">
                <a:latin typeface="+mj-ea"/>
                <a:ea typeface="+mj-ea"/>
              </a:rPr>
              <a:t>，点击添加即可。</a:t>
            </a:r>
            <a:endParaRPr lang="zh-CN" altLang="en-US" sz="2000" dirty="0">
              <a:latin typeface="+mj-ea"/>
              <a:ea typeface="+mj-ea"/>
            </a:endParaRPr>
          </a:p>
        </p:txBody>
      </p:sp>
      <p:pic>
        <p:nvPicPr>
          <p:cNvPr id="3" name="图片 17" descr="image003"/>
          <p:cNvPicPr>
            <a:picLocks noChangeAspect="1" noChangeArrowheads="1"/>
          </p:cNvPicPr>
          <p:nvPr/>
        </p:nvPicPr>
        <p:blipFill>
          <a:blip r:embed="rId1" cstate="print"/>
          <a:srcRect l="258" t="2432" r="879"/>
          <a:stretch>
            <a:fillRect/>
          </a:stretch>
        </p:blipFill>
        <p:spPr bwMode="auto">
          <a:xfrm>
            <a:off x="539750" y="1714488"/>
            <a:ext cx="8281035" cy="4661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0"/>
          <p:cNvGrpSpPr/>
          <p:nvPr/>
        </p:nvGrpSpPr>
        <p:grpSpPr>
          <a:xfrm>
            <a:off x="179388" y="1557338"/>
            <a:ext cx="2484437" cy="2160587"/>
            <a:chOff x="158" y="482"/>
            <a:chExt cx="1916" cy="1623"/>
          </a:xfrm>
        </p:grpSpPr>
        <p:pic>
          <p:nvPicPr>
            <p:cNvPr id="22530" name="Picture 4" descr="师大新logo"/>
            <p:cNvPicPr>
              <a:picLocks noChangeAspect="1"/>
            </p:cNvPicPr>
            <p:nvPr/>
          </p:nvPicPr>
          <p:blipFill>
            <a:blip r:embed="rId1"/>
            <a:stretch>
              <a:fillRect/>
            </a:stretch>
          </p:blipFill>
          <p:spPr>
            <a:xfrm>
              <a:off x="612" y="482"/>
              <a:ext cx="1045" cy="1018"/>
            </a:xfrm>
            <a:prstGeom prst="rect">
              <a:avLst/>
            </a:prstGeom>
            <a:noFill/>
            <a:ln w="9525">
              <a:noFill/>
            </a:ln>
          </p:spPr>
        </p:pic>
        <p:pic>
          <p:nvPicPr>
            <p:cNvPr id="22531" name="Picture 5" descr="图形1"/>
            <p:cNvPicPr>
              <a:picLocks noChangeAspect="1"/>
            </p:cNvPicPr>
            <p:nvPr/>
          </p:nvPicPr>
          <p:blipFill>
            <a:blip r:embed="rId2"/>
            <a:stretch>
              <a:fillRect/>
            </a:stretch>
          </p:blipFill>
          <p:spPr>
            <a:xfrm>
              <a:off x="158" y="1661"/>
              <a:ext cx="1916" cy="444"/>
            </a:xfrm>
            <a:prstGeom prst="rect">
              <a:avLst/>
            </a:prstGeom>
            <a:noFill/>
            <a:ln w="9525">
              <a:noFill/>
            </a:ln>
          </p:spPr>
        </p:pic>
      </p:grpSp>
      <p:sp>
        <p:nvSpPr>
          <p:cNvPr id="2" name="文本框 1"/>
          <p:cNvSpPr txBox="1"/>
          <p:nvPr/>
        </p:nvSpPr>
        <p:spPr>
          <a:xfrm>
            <a:off x="3178175" y="1528762"/>
            <a:ext cx="5377180" cy="1828800"/>
          </a:xfrm>
          <a:prstGeom prst="rect">
            <a:avLst/>
          </a:prstGeom>
          <a:noFill/>
        </p:spPr>
        <p:txBody>
          <a:bodyPr wrap="square" rtlCol="0" anchor="t">
            <a:spAutoFit/>
          </a:bodyPr>
          <a:lstStyle/>
          <a:p>
            <a:r>
              <a:rPr lang="en-US" altLang="zh-CN" sz="2400" dirty="0">
                <a:latin typeface="微软雅黑" panose="020B0503020204020204" pitchFamily="34" charset="-122"/>
                <a:ea typeface="微软雅黑" panose="020B0503020204020204" pitchFamily="34" charset="-122"/>
              </a:rPr>
              <a:t>   </a:t>
            </a:r>
            <a:r>
              <a:rPr lang="en-US" altLang="zh-CN" sz="2400" dirty="0">
                <a:solidFill>
                  <a:srgbClr val="00B0F0"/>
                </a:solidFill>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各位老师和同学在系统使用过程中如有问题或建议，请直接反馈给我们，我们将及时给予关注和回复。</a:t>
            </a:r>
            <a:endParaRPr lang="zh-CN" altLang="en-US" sz="28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748280" y="4070985"/>
            <a:ext cx="6126480" cy="678815"/>
          </a:xfrm>
          <a:prstGeom prst="rect">
            <a:avLst/>
          </a:prstGeom>
          <a:noFill/>
        </p:spPr>
        <p:txBody>
          <a:bodyPr wrap="none" rtlCol="0">
            <a:spAutoFit/>
          </a:bodyPr>
          <a:lstStyle/>
          <a:p>
            <a:pPr algn="l"/>
            <a:r>
              <a:rPr lang="zh-CN" altLang="en-US" sz="3600" dirty="0">
                <a:solidFill>
                  <a:srgbClr val="FF0000"/>
                </a:solidFill>
                <a:latin typeface="微软雅黑" panose="020B0503020204020204" pitchFamily="34" charset="-122"/>
                <a:ea typeface="微软雅黑" panose="020B0503020204020204" pitchFamily="34" charset="-122"/>
                <a:sym typeface="+mn-ea"/>
              </a:rPr>
              <a:t>感谢您对财务处工作的支持！</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922655" y="1377950"/>
            <a:ext cx="7458710" cy="1188720"/>
          </a:xfrm>
          <a:prstGeom prst="rect">
            <a:avLst/>
          </a:prstGeom>
          <a:noFill/>
        </p:spPr>
        <p:txBody>
          <a:bodyPr wrap="square" rtlCol="0" anchor="t">
            <a:spAutoFit/>
          </a:bodyPr>
          <a:lstStyle/>
          <a:p>
            <a:r>
              <a:rPr lang="en-US" altLang="zh-CN" sz="2400"/>
              <a:t>    </a:t>
            </a:r>
            <a:endParaRPr lang="en-US" altLang="zh-CN" sz="2400"/>
          </a:p>
          <a:p>
            <a:endParaRPr lang="en-US" altLang="zh-CN" sz="2400"/>
          </a:p>
          <a:p>
            <a:r>
              <a:rPr lang="en-US" altLang="zh-CN" sz="2400"/>
              <a:t>     </a:t>
            </a:r>
            <a:endParaRPr lang="zh-CN" altLang="en-US" sz="2400">
              <a:solidFill>
                <a:srgbClr val="00B0F0"/>
              </a:solidFill>
            </a:endParaRPr>
          </a:p>
        </p:txBody>
      </p:sp>
      <p:sp>
        <p:nvSpPr>
          <p:cNvPr id="4" name="文本框 3"/>
          <p:cNvSpPr txBox="1"/>
          <p:nvPr/>
        </p:nvSpPr>
        <p:spPr>
          <a:xfrm>
            <a:off x="459105" y="1266825"/>
            <a:ext cx="7978140" cy="5332095"/>
          </a:xfrm>
          <a:prstGeom prst="rect">
            <a:avLst/>
          </a:prstGeom>
          <a:noFill/>
        </p:spPr>
        <p:txBody>
          <a:bodyPr wrap="square" rtlCol="0" anchor="t">
            <a:spAutoFit/>
          </a:bodyPr>
          <a:lstStyle/>
          <a:p>
            <a:pPr>
              <a:lnSpc>
                <a:spcPct val="80000"/>
              </a:lnSpc>
              <a:spcBef>
                <a:spcPts val="0"/>
              </a:spcBef>
              <a:spcAft>
                <a:spcPts val="0"/>
              </a:spcAft>
            </a:pPr>
            <a:endParaRPr lang="zh-CN" altLang="en-US" sz="2800" dirty="0">
              <a:solidFill>
                <a:srgbClr val="FF0000"/>
              </a:solidFill>
              <a:latin typeface="+mn-lt"/>
              <a:ea typeface="+mn-lt"/>
              <a:cs typeface="+mn-ea"/>
            </a:endParaRPr>
          </a:p>
          <a:p>
            <a:pPr marL="342900" indent="-342900">
              <a:lnSpc>
                <a:spcPct val="80000"/>
              </a:lnSpc>
              <a:spcBef>
                <a:spcPts val="0"/>
              </a:spcBef>
              <a:spcAft>
                <a:spcPts val="0"/>
              </a:spcAft>
              <a:buClr>
                <a:srgbClr val="000000"/>
              </a:buClr>
              <a:buFont typeface="Wingdings" panose="05000000000000000000" charset="0"/>
              <a:buChar char="Ø"/>
            </a:pPr>
            <a:r>
              <a:rPr lang="zh-CN" altLang="en-US" sz="2800" dirty="0">
                <a:cs typeface="+mn-ea"/>
              </a:rPr>
              <a:t> 为了保证正常发放，每月</a:t>
            </a:r>
            <a:r>
              <a:rPr lang="en-US" altLang="zh-CN" sz="2800" dirty="0">
                <a:solidFill>
                  <a:srgbClr val="FF0000"/>
                </a:solidFill>
                <a:cs typeface="+mn-ea"/>
              </a:rPr>
              <a:t>25</a:t>
            </a:r>
            <a:r>
              <a:rPr lang="zh-CN" altLang="en-US" sz="2800" dirty="0">
                <a:solidFill>
                  <a:srgbClr val="FF0000"/>
                </a:solidFill>
                <a:cs typeface="+mn-ea"/>
              </a:rPr>
              <a:t>日</a:t>
            </a:r>
            <a:r>
              <a:rPr lang="zh-CN" altLang="en-US" sz="2800" dirty="0">
                <a:cs typeface="+mn-ea"/>
              </a:rPr>
              <a:t>关闭系统。</a:t>
            </a:r>
            <a:endParaRPr lang="en-US" altLang="zh-CN" sz="2800" dirty="0">
              <a:cs typeface="+mn-ea"/>
            </a:endParaRPr>
          </a:p>
          <a:p>
            <a:pPr marL="342900" indent="-342900">
              <a:lnSpc>
                <a:spcPct val="80000"/>
              </a:lnSpc>
              <a:spcBef>
                <a:spcPts val="0"/>
              </a:spcBef>
              <a:spcAft>
                <a:spcPts val="0"/>
              </a:spcAft>
              <a:buClr>
                <a:srgbClr val="000000"/>
              </a:buClr>
              <a:buFont typeface="Wingdings" panose="05000000000000000000" charset="0"/>
              <a:buChar char="Ø"/>
            </a:pPr>
            <a:endParaRPr lang="zh-CN" altLang="en-US" sz="2800" dirty="0">
              <a:latin typeface="+mn-lt"/>
              <a:ea typeface="+mn-lt"/>
              <a:cs typeface="+mn-ea"/>
            </a:endParaRPr>
          </a:p>
          <a:p>
            <a:pPr marL="342900" indent="-342900">
              <a:lnSpc>
                <a:spcPct val="80000"/>
              </a:lnSpc>
              <a:spcBef>
                <a:spcPts val="0"/>
              </a:spcBef>
              <a:spcAft>
                <a:spcPts val="0"/>
              </a:spcAft>
              <a:buClr>
                <a:srgbClr val="000000"/>
              </a:buClr>
              <a:buFont typeface="Wingdings" panose="05000000000000000000" charset="0"/>
              <a:buChar char="Ø"/>
            </a:pPr>
            <a:r>
              <a:rPr lang="zh-CN" altLang="en-US" sz="2800" dirty="0">
                <a:cs typeface="+mn-ea"/>
                <a:sym typeface="+mn-ea"/>
              </a:rPr>
              <a:t> </a:t>
            </a:r>
            <a:r>
              <a:rPr lang="zh-CN" altLang="en-US" sz="2800" dirty="0">
                <a:latin typeface="+mn-lt"/>
                <a:ea typeface="+mn-lt"/>
                <a:cs typeface="+mn-ea"/>
                <a:sym typeface="+mn-ea"/>
              </a:rPr>
              <a:t>建议使用</a:t>
            </a:r>
            <a:r>
              <a:rPr lang="zh-CN" altLang="en-US" sz="2800" dirty="0">
                <a:solidFill>
                  <a:srgbClr val="FF0000"/>
                </a:solidFill>
                <a:latin typeface="+mn-lt"/>
                <a:ea typeface="+mn-lt"/>
                <a:cs typeface="+mn-ea"/>
                <a:sym typeface="+mn-ea"/>
              </a:rPr>
              <a:t>Windows XP</a:t>
            </a:r>
            <a:r>
              <a:rPr lang="zh-CN" altLang="en-US" sz="2800" dirty="0">
                <a:latin typeface="+mn-lt"/>
                <a:ea typeface="+mn-lt"/>
                <a:cs typeface="+mn-ea"/>
                <a:sym typeface="+mn-ea"/>
              </a:rPr>
              <a:t>以上操作系统；</a:t>
            </a:r>
            <a:endParaRPr lang="zh-CN" altLang="en-US" sz="2800" dirty="0">
              <a:latin typeface="+mn-lt"/>
              <a:ea typeface="+mn-lt"/>
              <a:cs typeface="+mn-ea"/>
            </a:endParaRPr>
          </a:p>
          <a:p>
            <a:pPr marL="342900" indent="-342900">
              <a:lnSpc>
                <a:spcPct val="80000"/>
              </a:lnSpc>
              <a:spcBef>
                <a:spcPts val="0"/>
              </a:spcBef>
              <a:spcAft>
                <a:spcPts val="0"/>
              </a:spcAft>
              <a:buClr>
                <a:srgbClr val="000000"/>
              </a:buClr>
              <a:buFont typeface="Wingdings" panose="05000000000000000000" charset="0"/>
              <a:buChar char="Ø"/>
            </a:pPr>
            <a:endParaRPr lang="zh-CN" altLang="en-US" sz="2800" dirty="0">
              <a:latin typeface="+mn-lt"/>
              <a:ea typeface="+mn-lt"/>
              <a:cs typeface="+mn-ea"/>
            </a:endParaRPr>
          </a:p>
          <a:p>
            <a:pPr marL="342900" indent="-342900">
              <a:lnSpc>
                <a:spcPct val="80000"/>
              </a:lnSpc>
              <a:spcBef>
                <a:spcPts val="0"/>
              </a:spcBef>
              <a:spcAft>
                <a:spcPts val="0"/>
              </a:spcAft>
              <a:buClr>
                <a:srgbClr val="000000"/>
              </a:buClr>
              <a:buFont typeface="Wingdings" panose="05000000000000000000" charset="0"/>
              <a:buChar char="Ø"/>
            </a:pPr>
            <a:r>
              <a:rPr lang="zh-CN" altLang="en-US" sz="2800" dirty="0">
                <a:latin typeface="+mn-lt"/>
                <a:ea typeface="+mn-lt"/>
                <a:cs typeface="+mn-ea"/>
              </a:rPr>
              <a:t> 使用</a:t>
            </a:r>
            <a:r>
              <a:rPr lang="zh-CN" altLang="en-US" sz="2800" dirty="0">
                <a:solidFill>
                  <a:srgbClr val="FF0000"/>
                </a:solidFill>
                <a:latin typeface="+mn-lt"/>
                <a:ea typeface="+mn-lt"/>
                <a:cs typeface="+mn-ea"/>
              </a:rPr>
              <a:t>IE 8</a:t>
            </a:r>
            <a:r>
              <a:rPr lang="zh-CN" altLang="en-US" sz="2800" dirty="0">
                <a:latin typeface="+mn-lt"/>
                <a:ea typeface="+mn-lt"/>
                <a:cs typeface="+mn-ea"/>
              </a:rPr>
              <a:t>及</a:t>
            </a:r>
            <a:r>
              <a:rPr lang="zh-CN" altLang="en-US" sz="2800" dirty="0">
                <a:solidFill>
                  <a:srgbClr val="FF0000"/>
                </a:solidFill>
                <a:latin typeface="+mn-lt"/>
                <a:ea typeface="+mn-lt"/>
                <a:cs typeface="+mn-ea"/>
              </a:rPr>
              <a:t>以上版本的IE浏览器或者360浏览器</a:t>
            </a:r>
            <a:r>
              <a:rPr lang="zh-CN" altLang="en-US" sz="2800" dirty="0">
                <a:latin typeface="+mn-lt"/>
                <a:ea typeface="+mn-lt"/>
                <a:cs typeface="+mn-ea"/>
              </a:rPr>
              <a:t>；</a:t>
            </a:r>
            <a:endParaRPr lang="zh-CN" altLang="en-US" sz="2800" dirty="0">
              <a:latin typeface="+mn-lt"/>
              <a:ea typeface="+mn-lt"/>
              <a:cs typeface="+mn-ea"/>
            </a:endParaRPr>
          </a:p>
          <a:p>
            <a:pPr marL="342900" indent="-342900">
              <a:lnSpc>
                <a:spcPct val="80000"/>
              </a:lnSpc>
              <a:spcBef>
                <a:spcPts val="0"/>
              </a:spcBef>
              <a:spcAft>
                <a:spcPts val="0"/>
              </a:spcAft>
              <a:buClr>
                <a:srgbClr val="000000"/>
              </a:buClr>
              <a:buFont typeface="Wingdings" panose="05000000000000000000" charset="0"/>
              <a:buChar char="Ø"/>
            </a:pPr>
            <a:endParaRPr lang="zh-CN" altLang="en-US" sz="2800" dirty="0">
              <a:latin typeface="+mn-lt"/>
              <a:ea typeface="+mn-lt"/>
              <a:cs typeface="+mn-ea"/>
            </a:endParaRPr>
          </a:p>
          <a:p>
            <a:pPr marL="342900" indent="-342900">
              <a:lnSpc>
                <a:spcPct val="80000"/>
              </a:lnSpc>
              <a:spcBef>
                <a:spcPts val="0"/>
              </a:spcBef>
              <a:spcAft>
                <a:spcPts val="0"/>
              </a:spcAft>
              <a:buFont typeface="Wingdings" panose="05000000000000000000" charset="0"/>
              <a:buChar char="Ø"/>
            </a:pPr>
            <a:r>
              <a:rPr lang="zh-CN" altLang="en-US" sz="2800" dirty="0">
                <a:solidFill>
                  <a:schemeClr val="tx1"/>
                </a:solidFill>
                <a:latin typeface="+mn-lt"/>
                <a:ea typeface="+mn-lt"/>
                <a:cs typeface="+mn-ea"/>
              </a:rPr>
              <a:t>启用兼容性视图；</a:t>
            </a:r>
            <a:endParaRPr lang="zh-CN" altLang="en-US" sz="2800" dirty="0">
              <a:solidFill>
                <a:schemeClr val="tx1"/>
              </a:solidFill>
              <a:latin typeface="+mn-lt"/>
              <a:ea typeface="+mn-lt"/>
              <a:cs typeface="+mn-ea"/>
            </a:endParaRPr>
          </a:p>
          <a:p>
            <a:pPr marL="342900" indent="-342900">
              <a:lnSpc>
                <a:spcPct val="80000"/>
              </a:lnSpc>
              <a:spcBef>
                <a:spcPts val="0"/>
              </a:spcBef>
              <a:spcAft>
                <a:spcPts val="0"/>
              </a:spcAft>
              <a:buFont typeface="Wingdings" panose="05000000000000000000" charset="0"/>
              <a:buChar char="Ø"/>
            </a:pPr>
            <a:endParaRPr lang="zh-CN" altLang="en-US" sz="2800" dirty="0">
              <a:latin typeface="+mn-lt"/>
              <a:ea typeface="+mn-lt"/>
              <a:cs typeface="+mn-ea"/>
            </a:endParaRPr>
          </a:p>
          <a:p>
            <a:pPr marL="342900" indent="-342900">
              <a:lnSpc>
                <a:spcPct val="80000"/>
              </a:lnSpc>
              <a:spcBef>
                <a:spcPts val="0"/>
              </a:spcBef>
              <a:spcAft>
                <a:spcPts val="0"/>
              </a:spcAft>
              <a:buFont typeface="Wingdings" panose="05000000000000000000" charset="0"/>
              <a:buChar char="Ø"/>
            </a:pPr>
            <a:r>
              <a:rPr lang="zh-CN" altLang="en-US" sz="2800" dirty="0">
                <a:latin typeface="+mn-lt"/>
                <a:ea typeface="+mn-lt"/>
                <a:cs typeface="+mn-ea"/>
              </a:rPr>
              <a:t>确保校园网畅通。</a:t>
            </a:r>
            <a:endParaRPr lang="zh-CN" altLang="en-US" sz="2800" dirty="0">
              <a:latin typeface="+mn-lt"/>
              <a:ea typeface="+mn-lt"/>
              <a:cs typeface="+mn-ea"/>
            </a:endParaRPr>
          </a:p>
          <a:p>
            <a:pPr>
              <a:lnSpc>
                <a:spcPct val="80000"/>
              </a:lnSpc>
              <a:spcBef>
                <a:spcPts val="0"/>
              </a:spcBef>
              <a:spcAft>
                <a:spcPts val="0"/>
              </a:spcAft>
              <a:buFont typeface="Wingdings" panose="05000000000000000000" charset="0"/>
            </a:pPr>
            <a:endParaRPr lang="zh-CN" altLang="zh-CN" sz="2400" dirty="0">
              <a:solidFill>
                <a:srgbClr val="7030A0"/>
              </a:solidFill>
              <a:sym typeface="+mn-ea"/>
            </a:endParaRPr>
          </a:p>
          <a:p>
            <a:pPr>
              <a:lnSpc>
                <a:spcPct val="80000"/>
              </a:lnSpc>
              <a:spcBef>
                <a:spcPts val="0"/>
              </a:spcBef>
              <a:spcAft>
                <a:spcPts val="0"/>
              </a:spcAft>
              <a:buFont typeface="Wingdings" panose="05000000000000000000" charset="0"/>
            </a:pPr>
            <a:r>
              <a:rPr lang="zh-CN" altLang="zh-CN" sz="2400" dirty="0">
                <a:solidFill>
                  <a:schemeClr val="accent2">
                    <a:lumMod val="75000"/>
                  </a:schemeClr>
                </a:solidFill>
                <a:sym typeface="+mn-ea"/>
              </a:rPr>
              <a:t>备注：发放金额及扣税可通过网上查询</a:t>
            </a:r>
            <a:r>
              <a:rPr lang="en-US" altLang="zh-CN" sz="2400" dirty="0">
                <a:solidFill>
                  <a:schemeClr val="accent2">
                    <a:lumMod val="75000"/>
                  </a:schemeClr>
                </a:solidFill>
                <a:sym typeface="+mn-ea"/>
              </a:rPr>
              <a:t>5.0</a:t>
            </a:r>
            <a:r>
              <a:rPr lang="zh-CN" altLang="en-US" sz="2400" dirty="0">
                <a:solidFill>
                  <a:schemeClr val="accent2">
                    <a:lumMod val="75000"/>
                  </a:schemeClr>
                </a:solidFill>
                <a:sym typeface="+mn-ea"/>
              </a:rPr>
              <a:t>系统中的个人收入栏目查询</a:t>
            </a:r>
            <a:endParaRPr lang="zh-CN" altLang="en-US" sz="2400" dirty="0">
              <a:solidFill>
                <a:schemeClr val="accent2">
                  <a:lumMod val="75000"/>
                </a:schemeClr>
              </a:solidFill>
              <a:sym typeface="+mn-ea"/>
            </a:endParaRPr>
          </a:p>
          <a:p>
            <a:pPr marL="342900" indent="-342900">
              <a:buFont typeface="Wingdings" panose="05000000000000000000" charset="0"/>
              <a:buChar char="Ø"/>
            </a:pPr>
            <a:endParaRPr lang="zh-CN" altLang="en-US" sz="2800" dirty="0">
              <a:latin typeface="+mn-lt"/>
              <a:ea typeface="+mn-lt"/>
              <a:cs typeface="+mn-ea"/>
            </a:endParaRPr>
          </a:p>
          <a:p>
            <a:pPr>
              <a:buFont typeface="Wingdings" panose="05000000000000000000" charset="0"/>
            </a:pPr>
            <a:endParaRPr lang="zh-CN" altLang="en-US" sz="2800" dirty="0">
              <a:latin typeface="+mn-lt"/>
              <a:ea typeface="+mn-lt"/>
              <a:cs typeface="+mn-ea"/>
            </a:endParaRPr>
          </a:p>
        </p:txBody>
      </p:sp>
      <p:sp>
        <p:nvSpPr>
          <p:cNvPr id="10" name="AutoShape 52"/>
          <p:cNvSpPr/>
          <p:nvPr/>
        </p:nvSpPr>
        <p:spPr>
          <a:xfrm>
            <a:off x="737840" y="391459"/>
            <a:ext cx="2880000" cy="556284"/>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scene3d>
              <a:camera prst="orthographicFront"/>
              <a:lightRig rig="soft" dir="t">
                <a:rot lat="0" lon="0" rev="15600000"/>
              </a:lightRig>
            </a:scene3d>
            <a:sp3d extrusionH="57150" prstMaterial="softEdge">
              <a:bevelT w="25400" h="38100"/>
            </a:sp3d>
          </a:bodyPr>
          <a:lstStyle/>
          <a:p>
            <a:pPr lvl="0" indent="0" algn="l" eaLnBrk="0" hangingPunct="0"/>
            <a:endParaRPr lang="zh-CN" altLang="en-US" sz="2000" b="1" dirty="0">
              <a:solidFill>
                <a:schemeClr val="accent4"/>
              </a:solidFill>
              <a:effectLst/>
              <a:latin typeface="楷体" panose="02010609060101010101" charset="-122"/>
              <a:ea typeface="楷体" panose="02010609060101010101" charset="-122"/>
            </a:endParaRPr>
          </a:p>
        </p:txBody>
      </p:sp>
      <p:grpSp>
        <p:nvGrpSpPr>
          <p:cNvPr id="11" name="Group 53"/>
          <p:cNvGrpSpPr/>
          <p:nvPr/>
        </p:nvGrpSpPr>
        <p:grpSpPr>
          <a:xfrm>
            <a:off x="214282" y="426702"/>
            <a:ext cx="523876" cy="484529"/>
            <a:chOff x="2078" y="1680"/>
            <a:chExt cx="1615" cy="1615"/>
          </a:xfrm>
        </p:grpSpPr>
        <p:sp>
          <p:nvSpPr>
            <p:cNvPr id="12" name="Oval 5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13" name="Oval 5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14"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15" name="Oval 57"/>
            <p:cNvSpPr/>
            <p:nvPr/>
          </p:nvSpPr>
          <p:spPr>
            <a:xfrm>
              <a:off x="2254" y="1856"/>
              <a:ext cx="1262" cy="1264"/>
            </a:xfrm>
            <a:prstGeom prst="ellipse">
              <a:avLst/>
            </a:prstGeom>
            <a:gradFill rotWithShape="1">
              <a:gsLst>
                <a:gs pos="0">
                  <a:srgbClr val="000000"/>
                </a:gs>
                <a:gs pos="100000">
                  <a:srgbClr val="FFCC00"/>
                </a:gs>
              </a:gsLst>
              <a:lin ang="27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6"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17" name="Oval 59"/>
            <p:cNvSpPr/>
            <p:nvPr/>
          </p:nvSpPr>
          <p:spPr>
            <a:xfrm>
              <a:off x="2337" y="1939"/>
              <a:ext cx="1096" cy="1098"/>
            </a:xfrm>
            <a:prstGeom prst="ellipse">
              <a:avLst/>
            </a:prstGeom>
            <a:gradFill rotWithShape="1">
              <a:gsLst>
                <a:gs pos="0">
                  <a:srgbClr val="FFCC00"/>
                </a:gs>
                <a:gs pos="100000">
                  <a:srgbClr val="7C6300"/>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sp>
        <p:nvSpPr>
          <p:cNvPr id="18" name="文本框 11"/>
          <p:cNvSpPr txBox="1"/>
          <p:nvPr/>
        </p:nvSpPr>
        <p:spPr>
          <a:xfrm>
            <a:off x="894629" y="388284"/>
            <a:ext cx="2387047" cy="523220"/>
          </a:xfrm>
          <a:prstGeom prst="rect">
            <a:avLst/>
          </a:prstGeom>
          <a:noFill/>
        </p:spPr>
        <p:txBody>
          <a:bodyPr wrap="square" rtlCol="0" anchor="t">
            <a:spAutoFit/>
          </a:bodyPr>
          <a:lstStyle/>
          <a:p>
            <a:pPr algn="ctr"/>
            <a:r>
              <a:rPr lang="zh-CN" altLang="en-US" sz="2800" b="1" dirty="0">
                <a:solidFill>
                  <a:srgbClr val="FF0000"/>
                </a:solidFill>
                <a:latin typeface="+mn-lt"/>
                <a:ea typeface="+mn-lt"/>
                <a:sym typeface="+mn-ea"/>
              </a:rPr>
              <a:t>系统使用须知</a:t>
            </a:r>
            <a:endParaRPr lang="zh-CN" altLang="en-US" sz="2800" b="1" dirty="0">
              <a:latin typeface="+mn-lt"/>
              <a:ea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nvPicPr>
        <p:blipFill>
          <a:blip r:embed="rId1" cstate="print"/>
          <a:srcRect l="-402" t="5732" r="247" b="9343"/>
          <a:stretch>
            <a:fillRect/>
          </a:stretch>
        </p:blipFill>
        <p:spPr>
          <a:xfrm>
            <a:off x="142844" y="1336040"/>
            <a:ext cx="4151026" cy="2396490"/>
          </a:xfrm>
          <a:prstGeom prst="rect">
            <a:avLst/>
          </a:prstGeom>
        </p:spPr>
      </p:pic>
      <p:sp>
        <p:nvSpPr>
          <p:cNvPr id="6" name="文本框 5"/>
          <p:cNvSpPr txBox="1"/>
          <p:nvPr/>
        </p:nvSpPr>
        <p:spPr>
          <a:xfrm>
            <a:off x="1035357" y="939468"/>
            <a:ext cx="2036445" cy="417830"/>
          </a:xfrm>
          <a:prstGeom prst="rect">
            <a:avLst/>
          </a:prstGeom>
          <a:noFill/>
        </p:spPr>
        <p:txBody>
          <a:bodyPr wrap="none" rtlCol="0" anchor="t">
            <a:spAutoFit/>
          </a:bodyPr>
          <a:lstStyle/>
          <a:p>
            <a:r>
              <a:rPr lang="zh-CN" altLang="en-US" sz="2000" b="1" dirty="0">
                <a:solidFill>
                  <a:srgbClr val="FF0000"/>
                </a:solidFill>
                <a:latin typeface="+mn-lt"/>
                <a:ea typeface="+mn-lt"/>
                <a:cs typeface="+mn-ea"/>
                <a:sym typeface="+mn-ea"/>
              </a:rPr>
              <a:t> ①数字校园门户</a:t>
            </a:r>
            <a:endParaRPr lang="zh-CN" altLang="en-US" sz="2000" b="1" dirty="0">
              <a:solidFill>
                <a:srgbClr val="FF0000"/>
              </a:solidFill>
              <a:latin typeface="+mn-lt"/>
              <a:ea typeface="+mn-lt"/>
              <a:cs typeface="+mn-ea"/>
              <a:sym typeface="+mn-ea"/>
            </a:endParaRPr>
          </a:p>
        </p:txBody>
      </p:sp>
      <p:pic>
        <p:nvPicPr>
          <p:cNvPr id="7" name="图片 6" descr="3"/>
          <p:cNvPicPr>
            <a:picLocks noChangeAspect="1"/>
          </p:cNvPicPr>
          <p:nvPr/>
        </p:nvPicPr>
        <p:blipFill>
          <a:blip r:embed="rId2"/>
          <a:srcRect l="25807" t="17107" r="26762" b="43075"/>
          <a:stretch>
            <a:fillRect/>
          </a:stretch>
        </p:blipFill>
        <p:spPr>
          <a:xfrm>
            <a:off x="5296535" y="1336040"/>
            <a:ext cx="3704621" cy="2323465"/>
          </a:xfrm>
          <a:prstGeom prst="rect">
            <a:avLst/>
          </a:prstGeom>
        </p:spPr>
      </p:pic>
      <p:sp>
        <p:nvSpPr>
          <p:cNvPr id="8" name="文本框 7"/>
          <p:cNvSpPr txBox="1"/>
          <p:nvPr/>
        </p:nvSpPr>
        <p:spPr>
          <a:xfrm>
            <a:off x="5857884" y="939468"/>
            <a:ext cx="2544445" cy="417830"/>
          </a:xfrm>
          <a:prstGeom prst="rect">
            <a:avLst/>
          </a:prstGeom>
          <a:noFill/>
        </p:spPr>
        <p:txBody>
          <a:bodyPr wrap="none" rtlCol="0" anchor="t">
            <a:spAutoFit/>
          </a:bodyPr>
          <a:lstStyle/>
          <a:p>
            <a:r>
              <a:rPr lang="zh-CN" altLang="en-US" sz="2000" b="1" dirty="0">
                <a:solidFill>
                  <a:srgbClr val="FF0000"/>
                </a:solidFill>
                <a:latin typeface="+mn-lt"/>
                <a:ea typeface="+mn-lt"/>
                <a:cs typeface="+mn-ea"/>
                <a:sym typeface="+mn-ea"/>
              </a:rPr>
              <a:t> ②登录数字校园门户</a:t>
            </a:r>
            <a:endParaRPr lang="zh-CN" altLang="en-US" sz="2000" b="1" dirty="0">
              <a:solidFill>
                <a:srgbClr val="FF0000"/>
              </a:solidFill>
              <a:latin typeface="+mn-lt"/>
              <a:ea typeface="+mn-lt"/>
              <a:cs typeface="+mn-ea"/>
              <a:sym typeface="+mn-ea"/>
            </a:endParaRPr>
          </a:p>
        </p:txBody>
      </p:sp>
      <p:pic>
        <p:nvPicPr>
          <p:cNvPr id="10" name="图片 9" descr="3"/>
          <p:cNvPicPr>
            <a:picLocks noChangeAspect="1"/>
          </p:cNvPicPr>
          <p:nvPr/>
        </p:nvPicPr>
        <p:blipFill>
          <a:blip r:embed="rId3"/>
          <a:srcRect l="2619" t="3242" r="11417"/>
          <a:stretch>
            <a:fillRect/>
          </a:stretch>
        </p:blipFill>
        <p:spPr>
          <a:xfrm>
            <a:off x="1360170" y="4286256"/>
            <a:ext cx="4224655" cy="2442210"/>
          </a:xfrm>
          <a:prstGeom prst="rect">
            <a:avLst/>
          </a:prstGeom>
        </p:spPr>
      </p:pic>
      <p:sp>
        <p:nvSpPr>
          <p:cNvPr id="12" name="右箭头 11"/>
          <p:cNvSpPr/>
          <p:nvPr/>
        </p:nvSpPr>
        <p:spPr>
          <a:xfrm>
            <a:off x="4356100" y="2208530"/>
            <a:ext cx="868680" cy="371475"/>
          </a:xfrm>
          <a:prstGeom prst="righ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右箭头 15"/>
          <p:cNvSpPr/>
          <p:nvPr/>
        </p:nvSpPr>
        <p:spPr>
          <a:xfrm rot="10800000">
            <a:off x="5738495" y="4129405"/>
            <a:ext cx="1017270" cy="1498600"/>
          </a:xfrm>
          <a:prstGeom prst="bent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2311400" y="3857628"/>
            <a:ext cx="3052445" cy="417830"/>
          </a:xfrm>
          <a:prstGeom prst="rect">
            <a:avLst/>
          </a:prstGeom>
          <a:noFill/>
        </p:spPr>
        <p:txBody>
          <a:bodyPr wrap="none" rtlCol="0" anchor="t">
            <a:spAutoFit/>
          </a:bodyPr>
          <a:lstStyle/>
          <a:p>
            <a:r>
              <a:rPr lang="zh-CN" altLang="en-US" sz="2000" b="1" dirty="0">
                <a:solidFill>
                  <a:srgbClr val="FF0000"/>
                </a:solidFill>
                <a:latin typeface="+mn-lt"/>
                <a:ea typeface="+mn-lt"/>
                <a:cs typeface="+mn-ea"/>
                <a:sym typeface="+mn-ea"/>
              </a:rPr>
              <a:t> ③进入财务综合服务平台</a:t>
            </a:r>
            <a:endParaRPr lang="zh-CN" altLang="en-US" sz="2000" b="1" dirty="0">
              <a:solidFill>
                <a:srgbClr val="FF0000"/>
              </a:solidFill>
              <a:latin typeface="+mn-lt"/>
              <a:ea typeface="+mn-lt"/>
              <a:cs typeface="+mn-ea"/>
              <a:sym typeface="+mn-ea"/>
            </a:endParaRPr>
          </a:p>
        </p:txBody>
      </p:sp>
      <p:sp>
        <p:nvSpPr>
          <p:cNvPr id="11" name="AutoShape 51"/>
          <p:cNvSpPr/>
          <p:nvPr/>
        </p:nvSpPr>
        <p:spPr>
          <a:xfrm>
            <a:off x="647990" y="142852"/>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lstStyle/>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grpSp>
        <p:nvGrpSpPr>
          <p:cNvPr id="13" name="Group 60"/>
          <p:cNvGrpSpPr/>
          <p:nvPr/>
        </p:nvGrpSpPr>
        <p:grpSpPr>
          <a:xfrm>
            <a:off x="285720" y="206987"/>
            <a:ext cx="381000" cy="381000"/>
            <a:chOff x="2078" y="1680"/>
            <a:chExt cx="1615" cy="1615"/>
          </a:xfrm>
        </p:grpSpPr>
        <p:sp>
          <p:nvSpPr>
            <p:cNvPr id="14" name="Oval 61"/>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15" name="Oval 62"/>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18"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19" name="Oval 64"/>
            <p:cNvSpPr/>
            <p:nvPr/>
          </p:nvSpPr>
          <p:spPr>
            <a:xfrm>
              <a:off x="2254" y="1856"/>
              <a:ext cx="1262" cy="1264"/>
            </a:xfrm>
            <a:prstGeom prst="ellipse">
              <a:avLst/>
            </a:prstGeom>
            <a:gradFill rotWithShape="1">
              <a:gsLst>
                <a:gs pos="0">
                  <a:srgbClr val="000000"/>
                </a:gs>
                <a:gs pos="100000">
                  <a:srgbClr val="48BE67"/>
                </a:gs>
              </a:gsLst>
              <a:lin ang="27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20"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21" name="Oval 66"/>
            <p:cNvSpPr/>
            <p:nvPr/>
          </p:nvSpPr>
          <p:spPr>
            <a:xfrm>
              <a:off x="2337" y="1939"/>
              <a:ext cx="1096" cy="1098"/>
            </a:xfrm>
            <a:prstGeom prst="ellipse">
              <a:avLst/>
            </a:prstGeom>
            <a:gradFill rotWithShape="1">
              <a:gsLst>
                <a:gs pos="0">
                  <a:srgbClr val="48BE67"/>
                </a:gs>
                <a:gs pos="100000">
                  <a:srgbClr val="235C32"/>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sp>
        <p:nvSpPr>
          <p:cNvPr id="22" name="文本框 12"/>
          <p:cNvSpPr txBox="1"/>
          <p:nvPr/>
        </p:nvSpPr>
        <p:spPr>
          <a:xfrm>
            <a:off x="1248721" y="143170"/>
            <a:ext cx="1605280" cy="548640"/>
          </a:xfrm>
          <a:prstGeom prst="rect">
            <a:avLst/>
          </a:prstGeom>
          <a:noFill/>
        </p:spPr>
        <p:txBody>
          <a:bodyPr wrap="none" rtlCol="0" anchor="t">
            <a:spAutoFit/>
          </a:bodyPr>
          <a:lstStyle/>
          <a:p>
            <a:pPr algn="l"/>
            <a:r>
              <a:rPr lang="zh-CN" altLang="en-US" sz="2800" b="1" dirty="0">
                <a:solidFill>
                  <a:srgbClr val="FF0000"/>
                </a:solidFill>
                <a:latin typeface="+mn-lt"/>
                <a:ea typeface="+mn-lt"/>
                <a:sym typeface="+mn-ea"/>
              </a:rPr>
              <a:t>登录说明</a:t>
            </a:r>
            <a:endParaRPr lang="zh-CN" altLang="en-US" sz="2800" b="1" dirty="0">
              <a:latin typeface="+mn-lt"/>
              <a:ea typeface="+mn-lt"/>
            </a:endParaRPr>
          </a:p>
        </p:txBody>
      </p:sp>
      <p:sp>
        <p:nvSpPr>
          <p:cNvPr id="23" name="文本框 3"/>
          <p:cNvSpPr txBox="1"/>
          <p:nvPr/>
        </p:nvSpPr>
        <p:spPr>
          <a:xfrm>
            <a:off x="7112000" y="4129405"/>
            <a:ext cx="1762760" cy="1920240"/>
          </a:xfrm>
          <a:prstGeom prst="rect">
            <a:avLst/>
          </a:prstGeom>
          <a:noFill/>
        </p:spPr>
        <p:txBody>
          <a:bodyPr wrap="square" rtlCol="0" anchor="t">
            <a:spAutoFit/>
          </a:bodyPr>
          <a:lstStyle/>
          <a:p>
            <a:pPr>
              <a:lnSpc>
                <a:spcPct val="150000"/>
              </a:lnSpc>
            </a:pPr>
            <a:r>
              <a:rPr lang="zh-CN" altLang="en-US" sz="1600" b="1" dirty="0">
                <a:solidFill>
                  <a:srgbClr val="FF0000"/>
                </a:solidFill>
                <a:latin typeface="+mn-lt"/>
                <a:ea typeface="+mn-lt"/>
              </a:rPr>
              <a:t>温馨提示</a:t>
            </a:r>
            <a:r>
              <a:rPr lang="zh-CN" altLang="en-US" sz="1600" b="1" dirty="0">
                <a:latin typeface="+mn-lt"/>
                <a:ea typeface="+mn-lt"/>
              </a:rPr>
              <a:t>：</a:t>
            </a:r>
            <a:r>
              <a:rPr lang="zh-CN" altLang="en-US" sz="1600" b="1" dirty="0">
                <a:solidFill>
                  <a:srgbClr val="FF0000"/>
                </a:solidFill>
                <a:latin typeface="+mn-lt"/>
                <a:ea typeface="+mn-lt"/>
              </a:rPr>
              <a:t>首次</a:t>
            </a:r>
            <a:r>
              <a:rPr lang="zh-CN" altLang="en-US" sz="1600" b="1" dirty="0">
                <a:latin typeface="+mn-lt"/>
                <a:ea typeface="+mn-lt"/>
              </a:rPr>
              <a:t>登陆系统，需要填写</a:t>
            </a:r>
            <a:r>
              <a:rPr lang="zh-CN" altLang="en-US" sz="1600" b="1" dirty="0">
                <a:solidFill>
                  <a:srgbClr val="FF0000"/>
                </a:solidFill>
                <a:latin typeface="+mn-lt"/>
                <a:ea typeface="+mn-lt"/>
              </a:rPr>
              <a:t>手机</a:t>
            </a:r>
            <a:r>
              <a:rPr lang="zh-CN" altLang="en-US" sz="1600" b="1" dirty="0">
                <a:latin typeface="+mn-lt"/>
                <a:ea typeface="+mn-lt"/>
              </a:rPr>
              <a:t>和</a:t>
            </a:r>
            <a:r>
              <a:rPr lang="zh-CN" altLang="en-US" sz="1600" b="1" dirty="0">
                <a:solidFill>
                  <a:srgbClr val="FF0000"/>
                </a:solidFill>
                <a:latin typeface="+mn-lt"/>
                <a:ea typeface="+mn-lt"/>
              </a:rPr>
              <a:t>电子邮件</a:t>
            </a:r>
            <a:r>
              <a:rPr lang="zh-CN" altLang="en-US" sz="1600" b="1" dirty="0">
                <a:latin typeface="+mn-lt"/>
                <a:ea typeface="+mn-lt"/>
              </a:rPr>
              <a:t>，提交信息后才能使用系统</a:t>
            </a:r>
            <a:r>
              <a:rPr lang="zh-CN" altLang="en-US" sz="1600" dirty="0">
                <a:latin typeface="+mn-lt"/>
                <a:ea typeface="+mn-lt"/>
              </a:rPr>
              <a:t>。</a:t>
            </a:r>
            <a:endParaRPr lang="zh-CN" altLang="en-US" sz="1600" dirty="0">
              <a:latin typeface="+mn-lt"/>
              <a:ea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4" name="文本框 3"/>
          <p:cNvSpPr txBox="1"/>
          <p:nvPr/>
        </p:nvSpPr>
        <p:spPr>
          <a:xfrm>
            <a:off x="500035" y="929621"/>
            <a:ext cx="2000263" cy="523220"/>
          </a:xfrm>
          <a:prstGeom prst="rect">
            <a:avLst/>
          </a:prstGeom>
          <a:noFill/>
        </p:spPr>
        <p:txBody>
          <a:bodyPr wrap="square" rtlCol="0" anchor="t">
            <a:spAutoFit/>
          </a:bodyPr>
          <a:lstStyle/>
          <a:p>
            <a:pPr>
              <a:buClr>
                <a:srgbClr val="FF0000"/>
              </a:buClr>
              <a:buFont typeface="Wingdings" panose="05000000000000000000" charset="0"/>
            </a:pPr>
            <a:r>
              <a:rPr lang="zh-CN" altLang="en-US" sz="2800" b="1" dirty="0" smtClean="0">
                <a:solidFill>
                  <a:srgbClr val="FF0000"/>
                </a:solidFill>
                <a:latin typeface="+mn-lt"/>
                <a:ea typeface="+mn-lt"/>
              </a:rPr>
              <a:t>  </a:t>
            </a:r>
            <a:r>
              <a:rPr lang="zh-CN" altLang="en-US" sz="2000" b="1" dirty="0" smtClean="0">
                <a:solidFill>
                  <a:srgbClr val="FF0000"/>
                </a:solidFill>
                <a:latin typeface="+mn-lt"/>
                <a:ea typeface="+mn-lt"/>
              </a:rPr>
              <a:t>系统</a:t>
            </a:r>
            <a:r>
              <a:rPr lang="zh-CN" altLang="en-US" sz="2000" b="1" dirty="0">
                <a:solidFill>
                  <a:srgbClr val="FF0000"/>
                </a:solidFill>
                <a:latin typeface="+mn-lt"/>
                <a:ea typeface="+mn-lt"/>
              </a:rPr>
              <a:t>首页</a:t>
            </a:r>
            <a:endParaRPr lang="zh-CN" altLang="en-US" sz="2000" b="1" dirty="0">
              <a:solidFill>
                <a:srgbClr val="FF0000"/>
              </a:solidFill>
              <a:latin typeface="+mn-lt"/>
              <a:ea typeface="+mn-lt"/>
            </a:endParaRPr>
          </a:p>
        </p:txBody>
      </p:sp>
      <p:pic>
        <p:nvPicPr>
          <p:cNvPr id="5" name="图片 4" descr="1"/>
          <p:cNvPicPr>
            <a:picLocks noChangeAspect="1"/>
          </p:cNvPicPr>
          <p:nvPr/>
        </p:nvPicPr>
        <p:blipFill>
          <a:blip r:embed="rId1"/>
          <a:srcRect r="56228" b="46886"/>
          <a:stretch>
            <a:fillRect/>
          </a:stretch>
        </p:blipFill>
        <p:spPr>
          <a:xfrm>
            <a:off x="763905" y="2602865"/>
            <a:ext cx="6812280" cy="3786505"/>
          </a:xfrm>
          <a:prstGeom prst="rect">
            <a:avLst/>
          </a:prstGeom>
        </p:spPr>
      </p:pic>
      <p:sp>
        <p:nvSpPr>
          <p:cNvPr id="16" name="AutoShape 50"/>
          <p:cNvSpPr/>
          <p:nvPr/>
        </p:nvSpPr>
        <p:spPr>
          <a:xfrm>
            <a:off x="509590" y="214290"/>
            <a:ext cx="2880000" cy="508000"/>
          </a:xfrm>
          <a:prstGeom prst="roundRect">
            <a:avLst>
              <a:gd name="adj" fmla="val 50000"/>
            </a:avLst>
          </a:prstGeom>
          <a:noFill/>
          <a:ln w="28575" cap="flat" cmpd="sng">
            <a:solidFill>
              <a:schemeClr val="bg2"/>
            </a:solidFill>
            <a:prstDash val="solid"/>
            <a:round/>
            <a:headEnd type="none" w="med" len="med"/>
            <a:tailEnd type="none" w="med" len="med"/>
          </a:ln>
        </p:spPr>
        <p:txBody>
          <a:bodyPr wrap="none" anchor="ctr"/>
          <a:lstStyle/>
          <a:p>
            <a:pPr lvl="0" indent="0" algn="l" eaLnBrk="0" hangingPunct="0"/>
            <a:endParaRPr lang="en-US" altLang="zh-CN" sz="2000" b="1" dirty="0">
              <a:solidFill>
                <a:schemeClr val="tx2"/>
              </a:solidFill>
              <a:latin typeface="Arial" panose="020B0604020202020204" pitchFamily="34" charset="0"/>
              <a:ea typeface="华文中宋" panose="02010600040101010101" pitchFamily="2" charset="-122"/>
            </a:endParaRPr>
          </a:p>
        </p:txBody>
      </p:sp>
      <p:grpSp>
        <p:nvGrpSpPr>
          <p:cNvPr id="17" name="Group 67"/>
          <p:cNvGrpSpPr/>
          <p:nvPr/>
        </p:nvGrpSpPr>
        <p:grpSpPr>
          <a:xfrm>
            <a:off x="152400" y="285728"/>
            <a:ext cx="381000" cy="381000"/>
            <a:chOff x="2078" y="1680"/>
            <a:chExt cx="1615" cy="1615"/>
          </a:xfrm>
        </p:grpSpPr>
        <p:sp>
          <p:nvSpPr>
            <p:cNvPr id="18" name="Oval 6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19" name="Oval 6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lstStyle/>
            <a:p>
              <a:pPr lvl="0" indent="0"/>
              <a:endParaRPr lang="zh-CN" altLang="en-US" dirty="0">
                <a:latin typeface="Arial" panose="020B0604020202020204" pitchFamily="34" charset="0"/>
                <a:ea typeface="华文中宋" panose="02010600040101010101" pitchFamily="2" charset="-122"/>
              </a:endParaRPr>
            </a:p>
          </p:txBody>
        </p:sp>
        <p:sp>
          <p:nvSpPr>
            <p:cNvPr id="20"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21" name="Oval 71"/>
            <p:cNvSpPr/>
            <p:nvPr/>
          </p:nvSpPr>
          <p:spPr>
            <a:xfrm>
              <a:off x="2254" y="1856"/>
              <a:ext cx="1262" cy="1264"/>
            </a:xfrm>
            <a:prstGeom prst="ellipse">
              <a:avLst/>
            </a:prstGeom>
            <a:gradFill rotWithShape="1">
              <a:gsLst>
                <a:gs pos="0">
                  <a:srgbClr val="21B3E1"/>
                </a:gs>
                <a:gs pos="100000">
                  <a:srgbClr val="0F5368"/>
                </a:gs>
              </a:gsLst>
              <a:lin ang="5400000" scaled="1"/>
              <a:tileRect/>
            </a:gradFill>
            <a:ln w="38100">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22"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华文中宋" panose="02010600040101010101" pitchFamily="2" charset="-122"/>
                <a:cs typeface="+mn-cs"/>
              </a:endParaRPr>
            </a:p>
          </p:txBody>
        </p:sp>
        <p:sp>
          <p:nvSpPr>
            <p:cNvPr id="23" name="Oval 73"/>
            <p:cNvSpPr/>
            <p:nvPr/>
          </p:nvSpPr>
          <p:spPr>
            <a:xfrm>
              <a:off x="2337" y="1939"/>
              <a:ext cx="1096" cy="1098"/>
            </a:xfrm>
            <a:prstGeom prst="ellipse">
              <a:avLst/>
            </a:prstGeom>
            <a:gradFill rotWithShape="1">
              <a:gsLst>
                <a:gs pos="0">
                  <a:srgbClr val="21B3E1"/>
                </a:gs>
                <a:gs pos="100000">
                  <a:srgbClr val="10576D"/>
                </a:gs>
              </a:gsLst>
              <a:lin ang="2700000" scaled="1"/>
              <a:tileRect/>
            </a:gradFill>
            <a:ln w="38100">
              <a:noFill/>
            </a:ln>
          </p:spPr>
          <p:txBody>
            <a:bodyPr anchor="ctr">
              <a:spAutoFit/>
            </a:bodyPr>
            <a:lstStyle/>
            <a:p>
              <a:pPr lvl="0" indent="0"/>
              <a:endParaRPr lang="zh-CN" altLang="en-US" dirty="0">
                <a:latin typeface="Arial" panose="020B0604020202020204" pitchFamily="34" charset="0"/>
                <a:ea typeface="华文中宋" panose="02010600040101010101" pitchFamily="2" charset="-122"/>
              </a:endParaRPr>
            </a:p>
          </p:txBody>
        </p:sp>
      </p:grpSp>
      <p:sp>
        <p:nvSpPr>
          <p:cNvPr id="24" name="文本框 13"/>
          <p:cNvSpPr txBox="1"/>
          <p:nvPr/>
        </p:nvSpPr>
        <p:spPr>
          <a:xfrm>
            <a:off x="1077607" y="214290"/>
            <a:ext cx="1605280" cy="548640"/>
          </a:xfrm>
          <a:prstGeom prst="rect">
            <a:avLst/>
          </a:prstGeom>
          <a:noFill/>
        </p:spPr>
        <p:txBody>
          <a:bodyPr wrap="none" rtlCol="0" anchor="t">
            <a:spAutoFit/>
          </a:bodyPr>
          <a:lstStyle/>
          <a:p>
            <a:pPr algn="l"/>
            <a:r>
              <a:rPr lang="zh-CN" altLang="en-US" sz="2800" b="1" dirty="0">
                <a:solidFill>
                  <a:srgbClr val="FF0000"/>
                </a:solidFill>
                <a:latin typeface="+mn-lt"/>
                <a:ea typeface="+mn-lt"/>
                <a:sym typeface="+mn-ea"/>
              </a:rPr>
              <a:t>功能介绍</a:t>
            </a:r>
            <a:endParaRPr lang="en-US" altLang="zh-CN" sz="2800" b="1" dirty="0">
              <a:solidFill>
                <a:srgbClr val="FF0000"/>
              </a:solidFill>
              <a:latin typeface="+mn-lt"/>
              <a:ea typeface="+mn-lt"/>
              <a:sym typeface="+mn-ea"/>
            </a:endParaRPr>
          </a:p>
        </p:txBody>
      </p:sp>
      <p:sp>
        <p:nvSpPr>
          <p:cNvPr id="7" name="文本框 6"/>
          <p:cNvSpPr txBox="1"/>
          <p:nvPr/>
        </p:nvSpPr>
        <p:spPr>
          <a:xfrm>
            <a:off x="471805" y="1485900"/>
            <a:ext cx="8460740" cy="960120"/>
          </a:xfrm>
          <a:prstGeom prst="rect">
            <a:avLst/>
          </a:prstGeom>
          <a:noFill/>
        </p:spPr>
        <p:txBody>
          <a:bodyPr wrap="square" rtlCol="0" anchor="t">
            <a:spAutoFit/>
          </a:bodyPr>
          <a:p>
            <a:pPr>
              <a:lnSpc>
                <a:spcPct val="150000"/>
              </a:lnSpc>
            </a:pPr>
            <a:r>
              <a:rPr lang="en-US" altLang="zh-CN" sz="2000" dirty="0">
                <a:solidFill>
                  <a:schemeClr val="accent2"/>
                </a:solidFill>
              </a:rPr>
              <a:t>    </a:t>
            </a:r>
            <a:r>
              <a:rPr lang="en-US" altLang="zh-CN" sz="2000" b="1" dirty="0">
                <a:solidFill>
                  <a:schemeClr val="accent2"/>
                </a:solidFill>
                <a:latin typeface="宋体" panose="02010600030101010101" pitchFamily="2" charset="-122"/>
                <a:ea typeface="宋体" panose="02010600030101010101" pitchFamily="2" charset="-122"/>
              </a:rPr>
              <a:t> </a:t>
            </a:r>
            <a:r>
              <a:rPr lang="zh-CN" altLang="en-US" sz="1800" b="1" dirty="0">
                <a:solidFill>
                  <a:schemeClr val="accent2"/>
                </a:solidFill>
                <a:latin typeface="+mj-ea"/>
                <a:ea typeface="+mj-ea"/>
              </a:rPr>
              <a:t>该系统面向全校教职工和学生提供以下服务：</a:t>
            </a:r>
            <a:r>
              <a:rPr lang="zh-CN" altLang="en-US" sz="1800" b="1" dirty="0">
                <a:solidFill>
                  <a:schemeClr val="accent2"/>
                </a:solidFill>
                <a:latin typeface="+mj-ea"/>
                <a:ea typeface="+mj-ea"/>
                <a:sym typeface="+mn-ea"/>
              </a:rPr>
              <a:t>校内人员其他工薪收入申报、</a:t>
            </a:r>
            <a:r>
              <a:rPr lang="zh-CN" altLang="en-US" sz="1800" b="1" dirty="0">
                <a:solidFill>
                  <a:schemeClr val="accent2"/>
                </a:solidFill>
                <a:latin typeface="+mj-ea"/>
                <a:ea typeface="+mj-ea"/>
              </a:rPr>
              <a:t>校外人员劳务申报管理、</a:t>
            </a:r>
            <a:r>
              <a:rPr lang="zh-CN" altLang="en-US" sz="1800" b="1" dirty="0">
                <a:solidFill>
                  <a:schemeClr val="accent2"/>
                </a:solidFill>
                <a:latin typeface="+mj-ea"/>
                <a:ea typeface="+mj-ea"/>
                <a:sym typeface="+mn-ea"/>
              </a:rPr>
              <a:t>学生酬金发放管理。</a:t>
            </a:r>
            <a:endParaRPr lang="zh-CN" altLang="en-US" sz="1800" b="1" dirty="0">
              <a:solidFill>
                <a:schemeClr val="accent2"/>
              </a:solidFill>
              <a:latin typeface="+mj-ea"/>
              <a:ea typeface="+mj-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5" name="文本框 4"/>
          <p:cNvSpPr txBox="1"/>
          <p:nvPr/>
        </p:nvSpPr>
        <p:spPr>
          <a:xfrm>
            <a:off x="135890" y="121285"/>
            <a:ext cx="4564380" cy="483235"/>
          </a:xfrm>
          <a:prstGeom prst="rect">
            <a:avLst/>
          </a:prstGeom>
          <a:noFill/>
        </p:spPr>
        <p:txBody>
          <a:bodyPr wrap="none" rtlCol="0" anchor="t">
            <a:spAutoFit/>
          </a:bodyPr>
          <a:lstStyle/>
          <a:p>
            <a:pPr algn="l"/>
            <a:r>
              <a:rPr lang="en-US" altLang="zh-CN" sz="2400" b="1" dirty="0">
                <a:solidFill>
                  <a:schemeClr val="accent2">
                    <a:lumMod val="75000"/>
                  </a:schemeClr>
                </a:solidFill>
                <a:latin typeface="+mn-lt"/>
                <a:ea typeface="+mn-lt"/>
                <a:cs typeface="+mn-ea"/>
                <a:sym typeface="+mn-ea"/>
              </a:rPr>
              <a:t>(</a:t>
            </a:r>
            <a:r>
              <a:rPr lang="zh-CN" altLang="en-US" sz="2400" b="1" dirty="0">
                <a:solidFill>
                  <a:schemeClr val="accent2">
                    <a:lumMod val="75000"/>
                  </a:schemeClr>
                </a:solidFill>
                <a:latin typeface="+mn-lt"/>
                <a:ea typeface="+mn-lt"/>
                <a:cs typeface="+mn-ea"/>
                <a:sym typeface="+mn-ea"/>
              </a:rPr>
              <a:t>一</a:t>
            </a:r>
            <a:r>
              <a:rPr lang="en-US" altLang="zh-CN" sz="2400" b="1" dirty="0">
                <a:solidFill>
                  <a:schemeClr val="accent2">
                    <a:lumMod val="75000"/>
                  </a:schemeClr>
                </a:solidFill>
                <a:latin typeface="+mn-lt"/>
                <a:ea typeface="+mn-lt"/>
                <a:cs typeface="+mn-ea"/>
                <a:sym typeface="+mn-ea"/>
              </a:rPr>
              <a:t>)</a:t>
            </a:r>
            <a:r>
              <a:rPr lang="zh-CN" altLang="en-US" sz="2400" b="1" dirty="0">
                <a:solidFill>
                  <a:schemeClr val="accent2">
                    <a:lumMod val="75000"/>
                  </a:schemeClr>
                </a:solidFill>
                <a:latin typeface="+mn-lt"/>
                <a:ea typeface="+mn-lt"/>
                <a:cs typeface="+mn-ea"/>
                <a:sym typeface="+mn-ea"/>
              </a:rPr>
              <a:t>校内人员其他工薪收入发放</a:t>
            </a:r>
            <a:r>
              <a:rPr lang="zh-CN" altLang="en-US" sz="2400" b="1" dirty="0">
                <a:solidFill>
                  <a:srgbClr val="FF0000"/>
                </a:solidFill>
                <a:latin typeface="+mn-lt"/>
                <a:ea typeface="+mn-lt"/>
                <a:cs typeface="+mn-ea"/>
                <a:sym typeface="+mn-ea"/>
              </a:rPr>
              <a:t>  </a:t>
            </a:r>
            <a:endParaRPr lang="zh-CN" altLang="en-US" sz="2400" b="1" dirty="0">
              <a:solidFill>
                <a:srgbClr val="FF0000"/>
              </a:solidFill>
              <a:latin typeface="+mn-lt"/>
              <a:ea typeface="+mn-lt"/>
              <a:cs typeface="+mn-ea"/>
              <a:sym typeface="+mn-ea"/>
            </a:endParaRPr>
          </a:p>
        </p:txBody>
      </p:sp>
      <p:pic>
        <p:nvPicPr>
          <p:cNvPr id="2" name="图片 1" descr="2017-03-30_204655"/>
          <p:cNvPicPr>
            <a:picLocks noChangeAspect="1"/>
          </p:cNvPicPr>
          <p:nvPr/>
        </p:nvPicPr>
        <p:blipFill>
          <a:blip r:embed="rId1"/>
          <a:stretch>
            <a:fillRect/>
          </a:stretch>
        </p:blipFill>
        <p:spPr>
          <a:xfrm>
            <a:off x="405130" y="1178560"/>
            <a:ext cx="8085455" cy="5257800"/>
          </a:xfrm>
          <a:prstGeom prst="rect">
            <a:avLst/>
          </a:prstGeom>
        </p:spPr>
      </p:pic>
      <p:sp>
        <p:nvSpPr>
          <p:cNvPr id="7" name="圆角矩形标注 6"/>
          <p:cNvSpPr/>
          <p:nvPr/>
        </p:nvSpPr>
        <p:spPr>
          <a:xfrm>
            <a:off x="6767830" y="1056640"/>
            <a:ext cx="2169160" cy="1005840"/>
          </a:xfrm>
          <a:prstGeom prst="wedgeRoundRectCallout">
            <a:avLst>
              <a:gd name="adj1" fmla="val -80251"/>
              <a:gd name="adj2" fmla="val 49704"/>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767830" y="1056640"/>
            <a:ext cx="2247265" cy="9233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1</a:t>
            </a:r>
            <a:r>
              <a:rPr lang="zh-CN" altLang="en-US" sz="1800" dirty="0">
                <a:solidFill>
                  <a:srgbClr val="FF0000"/>
                </a:solidFill>
                <a:latin typeface="+mj-ea"/>
                <a:ea typeface="+mj-ea"/>
                <a:sym typeface="+mn-ea"/>
              </a:rPr>
              <a:t>）单击此处选择发方方式的银行，默认为中行网银</a:t>
            </a:r>
            <a:endParaRPr lang="zh-CN" altLang="en-US" sz="1800" dirty="0">
              <a:latin typeface="+mj-ea"/>
              <a:ea typeface="+mj-ea"/>
            </a:endParaRPr>
          </a:p>
        </p:txBody>
      </p:sp>
      <p:pic>
        <p:nvPicPr>
          <p:cNvPr id="11" name="图片 10" descr="2017-03-30_205156"/>
          <p:cNvPicPr>
            <a:picLocks noChangeAspect="1"/>
          </p:cNvPicPr>
          <p:nvPr/>
        </p:nvPicPr>
        <p:blipFill>
          <a:blip r:embed="rId2"/>
          <a:stretch>
            <a:fillRect/>
          </a:stretch>
        </p:blipFill>
        <p:spPr>
          <a:xfrm>
            <a:off x="1972945" y="3060700"/>
            <a:ext cx="7042150" cy="3586480"/>
          </a:xfrm>
          <a:prstGeom prst="rect">
            <a:avLst/>
          </a:prstGeom>
        </p:spPr>
      </p:pic>
      <p:sp>
        <p:nvSpPr>
          <p:cNvPr id="12" name="圆角矩形标注 11"/>
          <p:cNvSpPr/>
          <p:nvPr/>
        </p:nvSpPr>
        <p:spPr>
          <a:xfrm rot="10800000">
            <a:off x="6181090" y="3575050"/>
            <a:ext cx="1856105" cy="895350"/>
          </a:xfrm>
          <a:prstGeom prst="wedgeRoundRectCallout">
            <a:avLst>
              <a:gd name="adj1" fmla="val -27044"/>
              <a:gd name="adj2" fmla="val 168794"/>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071870" y="3693160"/>
            <a:ext cx="2074545" cy="659130"/>
          </a:xfrm>
          <a:prstGeom prst="rect">
            <a:avLst/>
          </a:prstGeom>
          <a:noFill/>
        </p:spPr>
        <p:txBody>
          <a:bodyPr wrap="square" rtlCol="0">
            <a:spAutoFit/>
          </a:bodyPr>
          <a:lstStyle/>
          <a:p>
            <a:r>
              <a:rPr lang="zh-CN" altLang="en-US" sz="1800" dirty="0">
                <a:solidFill>
                  <a:srgbClr val="FF0000"/>
                </a:solidFill>
                <a:latin typeface="+mn-lt"/>
                <a:sym typeface="+mn-ea"/>
              </a:rPr>
              <a:t>（</a:t>
            </a:r>
            <a:r>
              <a:rPr lang="en-US" altLang="zh-CN" sz="1800" dirty="0">
                <a:solidFill>
                  <a:srgbClr val="FF0000"/>
                </a:solidFill>
                <a:latin typeface="+mn-lt"/>
                <a:sym typeface="+mn-ea"/>
              </a:rPr>
              <a:t>2</a:t>
            </a:r>
            <a:r>
              <a:rPr lang="zh-CN" altLang="en-US" sz="1800" dirty="0">
                <a:solidFill>
                  <a:srgbClr val="FF0000"/>
                </a:solidFill>
                <a:latin typeface="+mn-lt"/>
                <a:sym typeface="+mn-ea"/>
              </a:rPr>
              <a:t>）单击此处选择相应的财务项目</a:t>
            </a:r>
            <a:endParaRPr lang="zh-CN" altLang="en-US" sz="1800" dirty="0">
              <a:solidFill>
                <a:srgbClr val="FF0000"/>
              </a:solidFill>
              <a:latin typeface="+mn-lt"/>
              <a:sym typeface="+mn-ea"/>
            </a:endParaRPr>
          </a:p>
        </p:txBody>
      </p:sp>
      <p:sp>
        <p:nvSpPr>
          <p:cNvPr id="19" name="圆角矩形标注 18"/>
          <p:cNvSpPr/>
          <p:nvPr/>
        </p:nvSpPr>
        <p:spPr>
          <a:xfrm rot="10800000">
            <a:off x="1308100" y="4019550"/>
            <a:ext cx="1445260" cy="785495"/>
          </a:xfrm>
          <a:prstGeom prst="wedgeRoundRectCallout">
            <a:avLst>
              <a:gd name="adj1" fmla="val -16739"/>
              <a:gd name="adj2" fmla="val 95675"/>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219200" y="4082415"/>
            <a:ext cx="1623695" cy="6591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3</a:t>
            </a:r>
            <a:r>
              <a:rPr lang="zh-CN" altLang="en-US" sz="1800" dirty="0">
                <a:solidFill>
                  <a:srgbClr val="FF0000"/>
                </a:solidFill>
                <a:latin typeface="+mj-ea"/>
                <a:ea typeface="+mj-ea"/>
                <a:sym typeface="+mn-ea"/>
              </a:rPr>
              <a:t>）单击</a:t>
            </a:r>
            <a:endParaRPr lang="zh-CN" altLang="en-US" sz="1800" dirty="0">
              <a:solidFill>
                <a:srgbClr val="FF0000"/>
              </a:solidFill>
              <a:latin typeface="+mj-ea"/>
              <a:ea typeface="+mj-ea"/>
              <a:sym typeface="+mn-ea"/>
            </a:endParaRPr>
          </a:p>
          <a:p>
            <a:r>
              <a:rPr lang="zh-CN" altLang="en-US" sz="1800" dirty="0">
                <a:solidFill>
                  <a:srgbClr val="FF0000"/>
                </a:solidFill>
                <a:latin typeface="+mj-ea"/>
                <a:ea typeface="+mj-ea"/>
                <a:sym typeface="+mn-ea"/>
              </a:rPr>
              <a:t>要选择的项目</a:t>
            </a:r>
            <a:endParaRPr lang="zh-CN" altLang="en-US" sz="1800" dirty="0">
              <a:solidFill>
                <a:srgbClr val="FF0000"/>
              </a:solidFill>
              <a:latin typeface="+mj-ea"/>
              <a:ea typeface="+mj-ea"/>
              <a:sym typeface="+mn-ea"/>
            </a:endParaRPr>
          </a:p>
        </p:txBody>
      </p:sp>
      <p:sp>
        <p:nvSpPr>
          <p:cNvPr id="21" name="圆角矩形标注 20"/>
          <p:cNvSpPr/>
          <p:nvPr/>
        </p:nvSpPr>
        <p:spPr>
          <a:xfrm>
            <a:off x="6767830" y="5420995"/>
            <a:ext cx="1409700" cy="819150"/>
          </a:xfrm>
          <a:prstGeom prst="wedgeRoundRectCallout">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6621145" y="5420995"/>
            <a:ext cx="1657350" cy="6591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4</a:t>
            </a:r>
            <a:r>
              <a:rPr lang="zh-CN" altLang="en-US" sz="1800" dirty="0">
                <a:solidFill>
                  <a:srgbClr val="FF0000"/>
                </a:solidFill>
                <a:latin typeface="+mj-ea"/>
                <a:ea typeface="+mj-ea"/>
                <a:sym typeface="+mn-ea"/>
              </a:rPr>
              <a:t>）单击</a:t>
            </a:r>
            <a:r>
              <a:rPr lang="en-US" altLang="zh-CN" sz="1800" dirty="0">
                <a:solidFill>
                  <a:srgbClr val="FF0000"/>
                </a:solidFill>
                <a:latin typeface="+mj-ea"/>
                <a:ea typeface="+mj-ea"/>
                <a:sym typeface="+mn-ea"/>
              </a:rPr>
              <a:t>“</a:t>
            </a:r>
            <a:r>
              <a:rPr lang="zh-CN" altLang="en-US" sz="1800" dirty="0">
                <a:solidFill>
                  <a:srgbClr val="FF0000"/>
                </a:solidFill>
                <a:latin typeface="+mj-ea"/>
                <a:ea typeface="+mj-ea"/>
                <a:sym typeface="+mn-ea"/>
              </a:rPr>
              <a:t>选取</a:t>
            </a:r>
            <a:r>
              <a:rPr lang="en-US" altLang="zh-CN" sz="1800" dirty="0" smtClean="0">
                <a:solidFill>
                  <a:srgbClr val="FF0000"/>
                </a:solidFill>
                <a:latin typeface="+mj-ea"/>
                <a:ea typeface="+mj-ea"/>
                <a:sym typeface="+mn-ea"/>
              </a:rPr>
              <a:t>”</a:t>
            </a:r>
            <a:r>
              <a:rPr lang="zh-CN" altLang="en-US" sz="1800" dirty="0" smtClean="0">
                <a:solidFill>
                  <a:srgbClr val="FF0000"/>
                </a:solidFill>
                <a:latin typeface="+mj-ea"/>
                <a:ea typeface="+mj-ea"/>
                <a:sym typeface="+mn-ea"/>
              </a:rPr>
              <a:t>即</a:t>
            </a:r>
            <a:r>
              <a:rPr lang="zh-CN" altLang="en-US" sz="1800" dirty="0">
                <a:solidFill>
                  <a:srgbClr val="FF0000"/>
                </a:solidFill>
                <a:latin typeface="+mj-ea"/>
                <a:ea typeface="+mj-ea"/>
                <a:sym typeface="+mn-ea"/>
              </a:rPr>
              <a:t>可</a:t>
            </a:r>
            <a:endParaRPr lang="zh-CN" altLang="en-US" sz="1800" dirty="0">
              <a:solidFill>
                <a:srgbClr val="FF0000"/>
              </a:solidFill>
              <a:latin typeface="+mj-ea"/>
              <a:ea typeface="+mj-ea"/>
              <a:sym typeface="+mn-ea"/>
            </a:endParaRPr>
          </a:p>
        </p:txBody>
      </p:sp>
      <p:sp>
        <p:nvSpPr>
          <p:cNvPr id="4" name="文本框 3"/>
          <p:cNvSpPr txBox="1"/>
          <p:nvPr/>
        </p:nvSpPr>
        <p:spPr>
          <a:xfrm>
            <a:off x="-32" y="714356"/>
            <a:ext cx="5775940" cy="400110"/>
          </a:xfrm>
          <a:prstGeom prst="rect">
            <a:avLst/>
          </a:prstGeom>
          <a:noFill/>
        </p:spPr>
        <p:txBody>
          <a:bodyPr wrap="none" rtlCol="0" anchor="t">
            <a:spAutoFit/>
          </a:bodyPr>
          <a:lstStyle/>
          <a:p>
            <a:r>
              <a:rPr lang="zh-CN" altLang="en-US" sz="2000" b="1" dirty="0">
                <a:solidFill>
                  <a:srgbClr val="FF0000"/>
                </a:solidFill>
                <a:latin typeface="+mn-lt"/>
                <a:ea typeface="+mn-lt"/>
                <a:cs typeface="+mn-ea"/>
                <a:sym typeface="+mn-ea"/>
              </a:rPr>
              <a:t>     </a:t>
            </a:r>
            <a:r>
              <a:rPr lang="zh-CN" altLang="en-US" sz="2000" b="1" dirty="0" smtClean="0">
                <a:solidFill>
                  <a:srgbClr val="FF0000"/>
                </a:solidFill>
                <a:latin typeface="+mn-lt"/>
                <a:ea typeface="+mn-lt"/>
                <a:cs typeface="+mn-ea"/>
                <a:sym typeface="+mn-ea"/>
              </a:rPr>
              <a:t>第一步 </a:t>
            </a:r>
            <a:r>
              <a:rPr lang="zh-CN" altLang="en-US" sz="2000" b="1" dirty="0" smtClean="0">
                <a:solidFill>
                  <a:srgbClr val="FF0000"/>
                </a:solidFill>
                <a:ea typeface="+mn-lt"/>
                <a:cs typeface="+mn-ea"/>
                <a:sym typeface="+mn-ea"/>
              </a:rPr>
              <a:t>进入发放录入界面</a:t>
            </a:r>
            <a:r>
              <a:rPr lang="zh-CN" altLang="en-US" sz="2000" b="1" dirty="0" smtClean="0">
                <a:solidFill>
                  <a:srgbClr val="FF0000"/>
                </a:solidFill>
                <a:latin typeface="+mn-lt"/>
                <a:ea typeface="+mn-lt"/>
                <a:cs typeface="+mn-ea"/>
                <a:sym typeface="+mn-ea"/>
              </a:rPr>
              <a:t>选择</a:t>
            </a:r>
            <a:r>
              <a:rPr lang="zh-CN" altLang="en-US" sz="2000" b="1" dirty="0">
                <a:solidFill>
                  <a:srgbClr val="FF0000"/>
                </a:solidFill>
                <a:latin typeface="+mn-lt"/>
                <a:ea typeface="+mn-lt"/>
                <a:cs typeface="+mn-ea"/>
                <a:sym typeface="+mn-ea"/>
              </a:rPr>
              <a:t>发放方案和项目</a:t>
            </a:r>
            <a:endParaRPr lang="en-US" altLang="zh-CN" sz="2000" dirty="0"/>
          </a:p>
        </p:txBody>
      </p:sp>
      <p:grpSp>
        <p:nvGrpSpPr>
          <p:cNvPr id="23" name="组合 22"/>
          <p:cNvGrpSpPr/>
          <p:nvPr/>
        </p:nvGrpSpPr>
        <p:grpSpPr>
          <a:xfrm>
            <a:off x="1681788" y="2066922"/>
            <a:ext cx="1532890" cy="933450"/>
            <a:chOff x="1642110" y="2338070"/>
            <a:chExt cx="1532890" cy="933450"/>
          </a:xfrm>
        </p:grpSpPr>
        <p:sp>
          <p:nvSpPr>
            <p:cNvPr id="24" name="圆角矩形标注 23"/>
            <p:cNvSpPr/>
            <p:nvPr/>
          </p:nvSpPr>
          <p:spPr>
            <a:xfrm>
              <a:off x="1642110" y="2338070"/>
              <a:ext cx="1405890" cy="933450"/>
            </a:xfrm>
            <a:prstGeom prst="wedgeRoundRectCallout">
              <a:avLst>
                <a:gd name="adj1" fmla="val -57275"/>
                <a:gd name="adj2" fmla="val 33271"/>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8"/>
            <p:cNvSpPr txBox="1"/>
            <p:nvPr/>
          </p:nvSpPr>
          <p:spPr>
            <a:xfrm>
              <a:off x="1751330" y="2338070"/>
              <a:ext cx="1423670" cy="933450"/>
            </a:xfrm>
            <a:prstGeom prst="rect">
              <a:avLst/>
            </a:prstGeom>
            <a:noFill/>
          </p:spPr>
          <p:txBody>
            <a:bodyPr wrap="square" rtlCol="0">
              <a:spAutoFit/>
            </a:bodyPr>
            <a:lstStyle/>
            <a:p>
              <a:r>
                <a:rPr lang="zh-CN" altLang="en-US" sz="1800" dirty="0">
                  <a:solidFill>
                    <a:srgbClr val="FF0000"/>
                  </a:solidFill>
                  <a:latin typeface="+mj-ea"/>
                  <a:ea typeface="+mj-ea"/>
                </a:rPr>
                <a:t>教师单击此处进入录入界面</a:t>
              </a:r>
              <a:endParaRPr lang="zh-CN" altLang="en-US" sz="1800" dirty="0">
                <a:solidFill>
                  <a:srgbClr val="FF0000"/>
                </a:solidFill>
                <a:latin typeface="+mj-ea"/>
                <a:ea typeface="+mj-ea"/>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sp>
        <p:nvSpPr>
          <p:cNvPr id="2" name="文本框 1"/>
          <p:cNvSpPr txBox="1"/>
          <p:nvPr/>
        </p:nvSpPr>
        <p:spPr>
          <a:xfrm>
            <a:off x="922655" y="1377950"/>
            <a:ext cx="7458710" cy="1188720"/>
          </a:xfrm>
          <a:prstGeom prst="rect">
            <a:avLst/>
          </a:prstGeom>
          <a:noFill/>
        </p:spPr>
        <p:txBody>
          <a:bodyPr wrap="square" rtlCol="0" anchor="t">
            <a:spAutoFit/>
          </a:bodyPr>
          <a:lstStyle/>
          <a:p>
            <a:r>
              <a:rPr lang="en-US" altLang="zh-CN" sz="2400"/>
              <a:t>    </a:t>
            </a:r>
            <a:endParaRPr lang="en-US" altLang="zh-CN" sz="2400"/>
          </a:p>
          <a:p>
            <a:endParaRPr lang="en-US" altLang="zh-CN" sz="2400"/>
          </a:p>
          <a:p>
            <a:r>
              <a:rPr lang="en-US" altLang="zh-CN" sz="2400"/>
              <a:t>     </a:t>
            </a:r>
            <a:endParaRPr lang="zh-CN" altLang="en-US" sz="2400">
              <a:solidFill>
                <a:srgbClr val="00B0F0"/>
              </a:solidFill>
            </a:endParaRPr>
          </a:p>
        </p:txBody>
      </p:sp>
      <p:sp>
        <p:nvSpPr>
          <p:cNvPr id="7" name="文本框 6"/>
          <p:cNvSpPr txBox="1"/>
          <p:nvPr/>
        </p:nvSpPr>
        <p:spPr>
          <a:xfrm>
            <a:off x="342902" y="671436"/>
            <a:ext cx="4185761" cy="400110"/>
          </a:xfrm>
          <a:prstGeom prst="rect">
            <a:avLst/>
          </a:prstGeom>
          <a:noFill/>
        </p:spPr>
        <p:txBody>
          <a:bodyPr wrap="none" rtlCol="0" anchor="t">
            <a:spAutoFit/>
          </a:bodyPr>
          <a:lstStyle/>
          <a:p>
            <a:pPr algn="l"/>
            <a:r>
              <a:rPr lang="zh-CN" altLang="en-US" sz="2000" b="1" dirty="0">
                <a:solidFill>
                  <a:srgbClr val="FF0000"/>
                </a:solidFill>
                <a:latin typeface="+mn-lt"/>
                <a:ea typeface="+mn-lt"/>
                <a:cs typeface="+mn-ea"/>
                <a:sym typeface="+mn-ea"/>
              </a:rPr>
              <a:t> </a:t>
            </a:r>
            <a:r>
              <a:rPr lang="zh-CN" altLang="en-US" sz="2000" b="1" dirty="0" smtClean="0">
                <a:solidFill>
                  <a:srgbClr val="FF0000"/>
                </a:solidFill>
                <a:latin typeface="+mn-lt"/>
                <a:ea typeface="+mn-lt"/>
                <a:cs typeface="+mn-ea"/>
                <a:sym typeface="+mn-ea"/>
              </a:rPr>
              <a:t>第二步 </a:t>
            </a:r>
            <a:r>
              <a:rPr lang="zh-CN" altLang="en-US" sz="2000" b="1" dirty="0">
                <a:solidFill>
                  <a:srgbClr val="FF0000"/>
                </a:solidFill>
                <a:latin typeface="+mn-lt"/>
                <a:ea typeface="+mn-lt"/>
                <a:cs typeface="+mn-ea"/>
                <a:sym typeface="+mn-ea"/>
              </a:rPr>
              <a:t>录入申报信息</a:t>
            </a:r>
            <a:r>
              <a:rPr lang="zh-CN" altLang="en-US" sz="2000" b="1" dirty="0" smtClean="0">
                <a:solidFill>
                  <a:srgbClr val="FF0000"/>
                </a:solidFill>
                <a:latin typeface="+mn-lt"/>
                <a:ea typeface="+mn-lt"/>
                <a:cs typeface="+mn-ea"/>
                <a:sym typeface="+mn-ea"/>
              </a:rPr>
              <a:t>（单个录入）</a:t>
            </a:r>
            <a:endParaRPr lang="zh-CN" altLang="en-US" sz="2000" b="1" dirty="0">
              <a:solidFill>
                <a:srgbClr val="FF0000"/>
              </a:solidFill>
              <a:latin typeface="+mn-lt"/>
              <a:ea typeface="+mn-lt"/>
              <a:cs typeface="+mn-ea"/>
            </a:endParaRPr>
          </a:p>
        </p:txBody>
      </p:sp>
      <p:pic>
        <p:nvPicPr>
          <p:cNvPr id="1026" name="Picture 2" descr="C:\Users\jjk\Desktop\4-18\360截图20170418172048231.jpg"/>
          <p:cNvPicPr>
            <a:picLocks noChangeAspect="1" noChangeArrowheads="1"/>
          </p:cNvPicPr>
          <p:nvPr/>
        </p:nvPicPr>
        <p:blipFill>
          <a:blip r:embed="rId1"/>
          <a:srcRect/>
          <a:stretch>
            <a:fillRect/>
          </a:stretch>
        </p:blipFill>
        <p:spPr bwMode="auto">
          <a:xfrm>
            <a:off x="142844" y="1214422"/>
            <a:ext cx="8858312" cy="5286412"/>
          </a:xfrm>
          <a:prstGeom prst="rect">
            <a:avLst/>
          </a:prstGeom>
          <a:noFill/>
        </p:spPr>
      </p:pic>
      <p:sp>
        <p:nvSpPr>
          <p:cNvPr id="5" name="文本框 4"/>
          <p:cNvSpPr txBox="1"/>
          <p:nvPr/>
        </p:nvSpPr>
        <p:spPr>
          <a:xfrm>
            <a:off x="-666" y="140950"/>
            <a:ext cx="7016115" cy="483235"/>
          </a:xfrm>
          <a:prstGeom prst="rect">
            <a:avLst/>
          </a:prstGeom>
          <a:noFill/>
        </p:spPr>
        <p:txBody>
          <a:bodyPr wrap="square" rtlCol="0" anchor="t">
            <a:spAutoFit/>
          </a:bodyPr>
          <a:lstStyle/>
          <a:p>
            <a:pPr algn="l"/>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一</a:t>
            </a:r>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校内人员其他工薪收入发放  </a:t>
            </a:r>
            <a:r>
              <a:rPr lang="zh-CN" altLang="en-US" sz="2400" b="1" dirty="0">
                <a:solidFill>
                  <a:srgbClr val="FF0000"/>
                </a:solidFill>
                <a:latin typeface="+mn-lt"/>
                <a:ea typeface="+mn-lt"/>
                <a:cs typeface="+mn-ea"/>
              </a:rPr>
              <a:t>  </a:t>
            </a:r>
            <a:endParaRPr lang="zh-CN" altLang="en-US" sz="2400" dirty="0">
              <a:latin typeface="+mn-lt"/>
              <a:ea typeface="+mn-lt"/>
            </a:endParaRPr>
          </a:p>
        </p:txBody>
      </p:sp>
      <p:grpSp>
        <p:nvGrpSpPr>
          <p:cNvPr id="21" name="组合 20"/>
          <p:cNvGrpSpPr/>
          <p:nvPr/>
        </p:nvGrpSpPr>
        <p:grpSpPr>
          <a:xfrm>
            <a:off x="7215206" y="3928244"/>
            <a:ext cx="1360805" cy="858078"/>
            <a:chOff x="7143750" y="3071495"/>
            <a:chExt cx="1360805" cy="800100"/>
          </a:xfrm>
        </p:grpSpPr>
        <p:sp>
          <p:nvSpPr>
            <p:cNvPr id="14" name="圆角矩形标注 13"/>
            <p:cNvSpPr/>
            <p:nvPr/>
          </p:nvSpPr>
          <p:spPr>
            <a:xfrm rot="10800000">
              <a:off x="7214870" y="3071495"/>
              <a:ext cx="1113790" cy="800100"/>
            </a:xfrm>
            <a:prstGeom prst="wedgeRoundRectCallout">
              <a:avLst>
                <a:gd name="adj1" fmla="val 38483"/>
                <a:gd name="adj2" fmla="val 74523"/>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143750" y="3143250"/>
              <a:ext cx="1360805" cy="6591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3</a:t>
              </a:r>
              <a:r>
                <a:rPr lang="zh-CN" altLang="en-US" sz="1800" dirty="0">
                  <a:solidFill>
                    <a:srgbClr val="FF0000"/>
                  </a:solidFill>
                  <a:latin typeface="+mj-ea"/>
                  <a:ea typeface="+mj-ea"/>
                  <a:sym typeface="+mn-ea"/>
                </a:rPr>
                <a:t>）输入发放金额</a:t>
              </a:r>
              <a:endParaRPr lang="zh-CN" altLang="en-US" sz="1800" dirty="0">
                <a:latin typeface="+mj-ea"/>
                <a:ea typeface="+mj-ea"/>
              </a:endParaRPr>
            </a:p>
          </p:txBody>
        </p:sp>
      </p:grpSp>
      <p:grpSp>
        <p:nvGrpSpPr>
          <p:cNvPr id="22" name="组合 21"/>
          <p:cNvGrpSpPr/>
          <p:nvPr/>
        </p:nvGrpSpPr>
        <p:grpSpPr>
          <a:xfrm>
            <a:off x="5170168" y="3253703"/>
            <a:ext cx="1902162" cy="818239"/>
            <a:chOff x="5455920" y="3127375"/>
            <a:chExt cx="1902162" cy="691515"/>
          </a:xfrm>
        </p:grpSpPr>
        <p:sp>
          <p:nvSpPr>
            <p:cNvPr id="12" name="圆角矩形标注 11"/>
            <p:cNvSpPr/>
            <p:nvPr/>
          </p:nvSpPr>
          <p:spPr>
            <a:xfrm rot="10800000">
              <a:off x="5455920" y="3127375"/>
              <a:ext cx="1608455" cy="691515"/>
            </a:xfrm>
            <a:prstGeom prst="wedgeRoundRectCallout">
              <a:avLst>
                <a:gd name="adj1" fmla="val -25716"/>
                <a:gd name="adj2" fmla="val 72933"/>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56257" y="3143248"/>
              <a:ext cx="1901825" cy="6591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2</a:t>
              </a:r>
              <a:r>
                <a:rPr lang="zh-CN" altLang="en-US" sz="1800" dirty="0">
                  <a:solidFill>
                    <a:srgbClr val="FF0000"/>
                  </a:solidFill>
                  <a:latin typeface="+mj-ea"/>
                  <a:ea typeface="+mj-ea"/>
                  <a:sym typeface="+mn-ea"/>
                </a:rPr>
                <a:t>）单击此处选择发放类型</a:t>
              </a:r>
              <a:endParaRPr lang="zh-CN" altLang="en-US" sz="1800" dirty="0">
                <a:latin typeface="+mj-ea"/>
                <a:ea typeface="+mj-ea"/>
              </a:endParaRPr>
            </a:p>
          </p:txBody>
        </p:sp>
      </p:grpSp>
      <p:grpSp>
        <p:nvGrpSpPr>
          <p:cNvPr id="23" name="组合 22"/>
          <p:cNvGrpSpPr/>
          <p:nvPr/>
        </p:nvGrpSpPr>
        <p:grpSpPr>
          <a:xfrm>
            <a:off x="1735768" y="3857628"/>
            <a:ext cx="2836232" cy="1214446"/>
            <a:chOff x="2367280" y="3104912"/>
            <a:chExt cx="2193290" cy="1863328"/>
          </a:xfrm>
        </p:grpSpPr>
        <p:sp>
          <p:nvSpPr>
            <p:cNvPr id="8" name="圆角矩形标注 7"/>
            <p:cNvSpPr/>
            <p:nvPr/>
          </p:nvSpPr>
          <p:spPr>
            <a:xfrm rot="10800000">
              <a:off x="2367280" y="3179445"/>
              <a:ext cx="2077085" cy="1788795"/>
            </a:xfrm>
            <a:prstGeom prst="wedgeRoundRectCallout">
              <a:avLst>
                <a:gd name="adj1" fmla="val -28316"/>
                <a:gd name="adj2" fmla="val 65758"/>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434590" y="3104912"/>
              <a:ext cx="2125980" cy="163579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1</a:t>
              </a:r>
              <a:r>
                <a:rPr lang="zh-CN" altLang="en-US" sz="1800" dirty="0">
                  <a:solidFill>
                    <a:srgbClr val="FF0000"/>
                  </a:solidFill>
                  <a:latin typeface="+mj-ea"/>
                  <a:ea typeface="+mj-ea"/>
                  <a:sym typeface="+mn-ea"/>
                </a:rPr>
                <a:t>）只需输入教师工号,其余个人信息（姓名，身份证号，银行卡号）系统会自动生成，无需填写</a:t>
              </a:r>
              <a:endParaRPr lang="zh-CN" altLang="en-US" sz="1800" dirty="0">
                <a:latin typeface="+mj-ea"/>
                <a:ea typeface="+mj-ea"/>
              </a:endParaRPr>
            </a:p>
          </p:txBody>
        </p:sp>
      </p:grpSp>
      <p:grpSp>
        <p:nvGrpSpPr>
          <p:cNvPr id="24" name="组合 23"/>
          <p:cNvGrpSpPr/>
          <p:nvPr/>
        </p:nvGrpSpPr>
        <p:grpSpPr>
          <a:xfrm>
            <a:off x="7572396" y="1857388"/>
            <a:ext cx="1450975" cy="1328659"/>
            <a:chOff x="6979285" y="1070610"/>
            <a:chExt cx="1450975" cy="1238885"/>
          </a:xfrm>
        </p:grpSpPr>
        <p:sp>
          <p:nvSpPr>
            <p:cNvPr id="16" name="圆角矩形标注 15"/>
            <p:cNvSpPr/>
            <p:nvPr/>
          </p:nvSpPr>
          <p:spPr>
            <a:xfrm>
              <a:off x="7064375" y="1070610"/>
              <a:ext cx="1103630" cy="1002665"/>
            </a:xfrm>
            <a:prstGeom prst="wedgeRoundRectCallout">
              <a:avLst>
                <a:gd name="adj1" fmla="val -11997"/>
                <a:gd name="adj2" fmla="val 79137"/>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979285" y="1071245"/>
              <a:ext cx="1450975" cy="123825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4</a:t>
              </a:r>
              <a:r>
                <a:rPr lang="zh-CN" altLang="en-US" sz="1800" dirty="0">
                  <a:solidFill>
                    <a:srgbClr val="FF0000"/>
                  </a:solidFill>
                  <a:latin typeface="+mj-ea"/>
                  <a:ea typeface="+mj-ea"/>
                  <a:sym typeface="+mn-ea"/>
                </a:rPr>
                <a:t>）单击</a:t>
              </a:r>
              <a:r>
                <a:rPr lang="en-US" altLang="zh-CN" sz="1800" dirty="0">
                  <a:solidFill>
                    <a:srgbClr val="FF0000"/>
                  </a:solidFill>
                  <a:latin typeface="+mj-ea"/>
                  <a:ea typeface="+mj-ea"/>
                  <a:sym typeface="+mn-ea"/>
                </a:rPr>
                <a:t>“+”</a:t>
              </a:r>
              <a:r>
                <a:rPr lang="zh-CN" altLang="en-US" sz="1800" dirty="0">
                  <a:solidFill>
                    <a:srgbClr val="FF0000"/>
                  </a:solidFill>
                  <a:latin typeface="+mj-ea"/>
                  <a:ea typeface="+mj-ea"/>
                  <a:sym typeface="+mn-ea"/>
                </a:rPr>
                <a:t>录入下条信息</a:t>
              </a:r>
              <a:endParaRPr lang="zh-CN" altLang="en-US" sz="1800" dirty="0">
                <a:solidFill>
                  <a:srgbClr val="FF0000"/>
                </a:solidFill>
                <a:latin typeface="+mj-ea"/>
                <a:ea typeface="+mj-ea"/>
                <a:sym typeface="+mn-ea"/>
              </a:endParaRPr>
            </a:p>
            <a:p>
              <a:endParaRPr lang="zh-CN" altLang="en-US" sz="2000" dirty="0"/>
            </a:p>
          </p:txBody>
        </p:sp>
      </p:grpSp>
      <p:sp>
        <p:nvSpPr>
          <p:cNvPr id="25" name="圆角矩形标注 24"/>
          <p:cNvSpPr/>
          <p:nvPr/>
        </p:nvSpPr>
        <p:spPr>
          <a:xfrm>
            <a:off x="2143108" y="5429264"/>
            <a:ext cx="1857388" cy="357190"/>
          </a:xfrm>
          <a:prstGeom prst="wedgeRoundRectCallout">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
          <p:cNvSpPr txBox="1"/>
          <p:nvPr/>
        </p:nvSpPr>
        <p:spPr>
          <a:xfrm>
            <a:off x="2000232" y="5429265"/>
            <a:ext cx="2071702" cy="584775"/>
          </a:xfrm>
          <a:prstGeom prst="rect">
            <a:avLst/>
          </a:prstGeom>
          <a:noFill/>
        </p:spPr>
        <p:txBody>
          <a:bodyPr wrap="square" rtlCol="0">
            <a:spAutoFit/>
          </a:bodyPr>
          <a:lstStyle/>
          <a:p>
            <a:r>
              <a:rPr lang="zh-CN" altLang="en-US" sz="1800" dirty="0" smtClean="0">
                <a:solidFill>
                  <a:srgbClr val="FF0000"/>
                </a:solidFill>
                <a:latin typeface="+mj-ea"/>
                <a:ea typeface="+mj-ea"/>
                <a:sym typeface="+mn-ea"/>
              </a:rPr>
              <a:t>（</a:t>
            </a:r>
            <a:r>
              <a:rPr lang="en-US" altLang="zh-CN" sz="1800" dirty="0" smtClean="0">
                <a:solidFill>
                  <a:srgbClr val="FF0000"/>
                </a:solidFill>
                <a:latin typeface="+mj-ea"/>
                <a:ea typeface="+mj-ea"/>
                <a:sym typeface="+mn-ea"/>
              </a:rPr>
              <a:t>5</a:t>
            </a:r>
            <a:r>
              <a:rPr lang="zh-CN" altLang="en-US" sz="1800" dirty="0" smtClean="0">
                <a:solidFill>
                  <a:srgbClr val="FF0000"/>
                </a:solidFill>
                <a:latin typeface="+mj-ea"/>
                <a:ea typeface="+mj-ea"/>
                <a:sym typeface="+mn-ea"/>
              </a:rPr>
              <a:t>）单击</a:t>
            </a:r>
            <a:r>
              <a:rPr lang="zh-CN" altLang="en-US" sz="1800" dirty="0">
                <a:solidFill>
                  <a:srgbClr val="FF0000"/>
                </a:solidFill>
                <a:latin typeface="+mj-ea"/>
                <a:ea typeface="+mj-ea"/>
                <a:sym typeface="+mn-ea"/>
              </a:rPr>
              <a:t>保存</a:t>
            </a:r>
            <a:endParaRPr lang="zh-CN" altLang="en-US" sz="1800" dirty="0">
              <a:solidFill>
                <a:srgbClr val="FF0000"/>
              </a:solidFill>
              <a:latin typeface="+mj-ea"/>
              <a:ea typeface="+mj-ea"/>
              <a:sym typeface="+mn-ea"/>
            </a:endParaRPr>
          </a:p>
          <a:p>
            <a:endParaRPr lang="zh-CN" alt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914400"/>
            <a:ext cx="8229600" cy="715963"/>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11266" name="Rectangle 19"/>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7" name="Rectangle 5"/>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11268" name="Rectangle 12"/>
          <p:cNvSpPr/>
          <p:nvPr/>
        </p:nvSpPr>
        <p:spPr>
          <a:xfrm>
            <a:off x="0" y="0"/>
            <a:ext cx="9144000" cy="0"/>
          </a:xfrm>
          <a:prstGeom prst="rect">
            <a:avLst/>
          </a:prstGeom>
          <a:noFill/>
          <a:ln w="9525">
            <a:noFill/>
          </a:ln>
        </p:spPr>
        <p:txBody>
          <a:bodyPr wrap="none" anchor="ctr">
            <a:spAutoFit/>
          </a:bodyPr>
          <a:lstStyle/>
          <a:p>
            <a:pPr lvl="0" indent="0"/>
            <a:endParaRPr lang="zh-CN" altLang="en-US" dirty="0">
              <a:latin typeface="Arial" panose="020B0604020202020204" pitchFamily="34" charset="0"/>
              <a:ea typeface="华文中宋" panose="02010600040101010101" pitchFamily="2" charset="-122"/>
            </a:endParaRPr>
          </a:p>
        </p:txBody>
      </p:sp>
      <p:sp>
        <p:nvSpPr>
          <p:cNvPr id="3" name="Rectangle 2"/>
          <p:cNvSpPr>
            <a:spLocks noChangeArrowheads="1"/>
          </p:cNvSpPr>
          <p:nvPr/>
        </p:nvSpPr>
        <p:spPr bwMode="auto">
          <a:xfrm>
            <a:off x="333375" y="1655445"/>
            <a:ext cx="8229600" cy="4733925"/>
          </a:xfrm>
          <a:prstGeom prst="rect">
            <a:avLst/>
          </a:prstGeom>
          <a:noFill/>
          <a:ln>
            <a:noFill/>
          </a:ln>
          <a:effectLst/>
        </p:spPr>
        <p:txBody>
          <a:bodyPr anchor="ctr"/>
          <a:lstStyle/>
          <a:p>
            <a:pPr lvl="0" indent="0" algn="ctr" eaLnBrk="0" hangingPunct="0"/>
            <a:endParaRPr kumimoji="0" lang="zh-CN" altLang="en-US" sz="3200" b="1" i="0" u="none" strike="noStrike" kern="1200" cap="none" spc="0" normalizeH="0" baseline="0" noProof="0" dirty="0">
              <a:ln>
                <a:noFill/>
              </a:ln>
              <a:solidFill>
                <a:srgbClr val="B4001A"/>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endParaRPr>
          </a:p>
        </p:txBody>
      </p:sp>
      <p:sp>
        <p:nvSpPr>
          <p:cNvPr id="6" name="Rectangle 2"/>
          <p:cNvSpPr>
            <a:spLocks noChangeArrowheads="1"/>
          </p:cNvSpPr>
          <p:nvPr/>
        </p:nvSpPr>
        <p:spPr bwMode="auto">
          <a:xfrm>
            <a:off x="457200" y="4495800"/>
            <a:ext cx="8229600" cy="715963"/>
          </a:xfrm>
          <a:prstGeom prst="rect">
            <a:avLst/>
          </a:prstGeom>
          <a:noFill/>
          <a:ln>
            <a:noFill/>
          </a:ln>
          <a:effectLst/>
        </p:spPr>
        <p:txBody>
          <a:bodyPr anchor="ctr"/>
          <a:lstStyle/>
          <a:p>
            <a:pPr lvl="0" indent="457200"/>
            <a:r>
              <a:rPr lang="en-US" altLang="zh-CN" sz="1800">
                <a:ea typeface="宋体" panose="02010600030101010101" pitchFamily="2" charset="-122"/>
                <a:sym typeface="+mn-ea"/>
              </a:rPr>
              <a:t> </a:t>
            </a:r>
            <a:endParaRPr lang="en-US" altLang="zh-CN" sz="1800">
              <a:ea typeface="宋体" panose="02010600030101010101" pitchFamily="2" charset="-122"/>
              <a:sym typeface="+mn-ea"/>
            </a:endParaRPr>
          </a:p>
          <a:p>
            <a:pPr lvl="0" indent="457200"/>
            <a:endParaRPr kumimoji="0" lang="zh-CN" altLang="en-US" sz="1800" i="0" u="none" strike="noStrike" kern="1200" cap="none" spc="0" normalizeH="0" baseline="0">
              <a:latin typeface="楷体" panose="02010609060101010101" charset="-122"/>
              <a:ea typeface="楷体" panose="02010609060101010101" charset="-122"/>
              <a:cs typeface="+mn-ea"/>
            </a:endParaRPr>
          </a:p>
        </p:txBody>
      </p:sp>
      <p:pic>
        <p:nvPicPr>
          <p:cNvPr id="4" name="图片 3" descr="2017-03-30_211144"/>
          <p:cNvPicPr>
            <a:picLocks noChangeAspect="1"/>
          </p:cNvPicPr>
          <p:nvPr/>
        </p:nvPicPr>
        <p:blipFill>
          <a:blip r:embed="rId1"/>
          <a:stretch>
            <a:fillRect/>
          </a:stretch>
        </p:blipFill>
        <p:spPr>
          <a:xfrm>
            <a:off x="422246" y="1259825"/>
            <a:ext cx="8051165" cy="5254307"/>
          </a:xfrm>
          <a:prstGeom prst="rect">
            <a:avLst/>
          </a:prstGeom>
        </p:spPr>
      </p:pic>
      <p:sp>
        <p:nvSpPr>
          <p:cNvPr id="5" name="圆角矩形标注 4"/>
          <p:cNvSpPr/>
          <p:nvPr/>
        </p:nvSpPr>
        <p:spPr>
          <a:xfrm>
            <a:off x="5448935" y="5357826"/>
            <a:ext cx="1261110" cy="791845"/>
          </a:xfrm>
          <a:prstGeom prst="wedgeRoundRectCallout">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35298" y="5371166"/>
            <a:ext cx="1351280" cy="646331"/>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1</a:t>
            </a:r>
            <a:r>
              <a:rPr lang="zh-CN" altLang="en-US" sz="1800" dirty="0">
                <a:solidFill>
                  <a:srgbClr val="FF0000"/>
                </a:solidFill>
                <a:latin typeface="+mj-ea"/>
                <a:ea typeface="+mj-ea"/>
              </a:rPr>
              <a:t>）教工模板导出</a:t>
            </a:r>
            <a:endParaRPr lang="zh-CN" altLang="en-US" sz="1800" dirty="0">
              <a:solidFill>
                <a:srgbClr val="FF0000"/>
              </a:solidFill>
              <a:latin typeface="+mj-ea"/>
              <a:ea typeface="+mj-ea"/>
            </a:endParaRPr>
          </a:p>
        </p:txBody>
      </p:sp>
      <p:sp>
        <p:nvSpPr>
          <p:cNvPr id="12" name="圆角矩形标注 11"/>
          <p:cNvSpPr/>
          <p:nvPr/>
        </p:nvSpPr>
        <p:spPr>
          <a:xfrm>
            <a:off x="7358082" y="3245485"/>
            <a:ext cx="1500198" cy="897895"/>
          </a:xfrm>
          <a:prstGeom prst="wedgeRoundRectCallout">
            <a:avLst>
              <a:gd name="adj1" fmla="val -65928"/>
              <a:gd name="adj2" fmla="val 26329"/>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286644" y="3214686"/>
            <a:ext cx="1643074" cy="923330"/>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2</a:t>
            </a:r>
            <a:r>
              <a:rPr lang="zh-CN" altLang="en-US" sz="1800" dirty="0">
                <a:solidFill>
                  <a:srgbClr val="FF0000"/>
                </a:solidFill>
                <a:latin typeface="+mj-ea"/>
                <a:ea typeface="+mj-ea"/>
              </a:rPr>
              <a:t>）将</a:t>
            </a:r>
            <a:r>
              <a:rPr lang="en-US" altLang="zh-CN" sz="1800" dirty="0">
                <a:solidFill>
                  <a:srgbClr val="FF0000"/>
                </a:solidFill>
                <a:latin typeface="+mj-ea"/>
                <a:ea typeface="+mj-ea"/>
              </a:rPr>
              <a:t>excel</a:t>
            </a:r>
            <a:r>
              <a:rPr lang="zh-CN" altLang="en-US" sz="1800" dirty="0">
                <a:solidFill>
                  <a:srgbClr val="FF0000"/>
                </a:solidFill>
                <a:latin typeface="+mj-ea"/>
                <a:ea typeface="+mj-ea"/>
              </a:rPr>
              <a:t>模板保存到本机</a:t>
            </a:r>
            <a:endParaRPr lang="zh-CN" altLang="en-US" sz="1800" dirty="0">
              <a:solidFill>
                <a:srgbClr val="FF0000"/>
              </a:solidFill>
              <a:latin typeface="+mj-ea"/>
              <a:ea typeface="+mj-ea"/>
            </a:endParaRPr>
          </a:p>
        </p:txBody>
      </p:sp>
      <p:sp>
        <p:nvSpPr>
          <p:cNvPr id="14" name="圆角矩形标注 13"/>
          <p:cNvSpPr/>
          <p:nvPr/>
        </p:nvSpPr>
        <p:spPr>
          <a:xfrm>
            <a:off x="224790" y="4043681"/>
            <a:ext cx="1748155" cy="671204"/>
          </a:xfrm>
          <a:prstGeom prst="wedgeRoundRectCallout">
            <a:avLst>
              <a:gd name="adj1" fmla="val 60915"/>
              <a:gd name="adj2" fmla="val 39923"/>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43510" y="4043680"/>
            <a:ext cx="1910715" cy="646331"/>
          </a:xfrm>
          <a:prstGeom prst="rect">
            <a:avLst/>
          </a:prstGeom>
          <a:noFill/>
        </p:spPr>
        <p:txBody>
          <a:bodyPr wrap="square" rtlCol="0">
            <a:spAutoFit/>
          </a:bodyPr>
          <a:lstStyle/>
          <a:p>
            <a:r>
              <a:rPr lang="zh-CN" altLang="en-US" sz="1800" dirty="0">
                <a:solidFill>
                  <a:srgbClr val="FF0000"/>
                </a:solidFill>
                <a:latin typeface="+mj-ea"/>
                <a:ea typeface="+mj-ea"/>
              </a:rPr>
              <a:t>（</a:t>
            </a:r>
            <a:r>
              <a:rPr lang="en-US" altLang="zh-CN" sz="1800" dirty="0">
                <a:solidFill>
                  <a:srgbClr val="FF0000"/>
                </a:solidFill>
                <a:latin typeface="+mj-ea"/>
                <a:ea typeface="+mj-ea"/>
              </a:rPr>
              <a:t>3</a:t>
            </a:r>
            <a:r>
              <a:rPr lang="zh-CN" altLang="en-US" sz="1800" dirty="0">
                <a:solidFill>
                  <a:srgbClr val="FF0000"/>
                </a:solidFill>
                <a:latin typeface="+mj-ea"/>
                <a:ea typeface="+mj-ea"/>
              </a:rPr>
              <a:t>）</a:t>
            </a:r>
            <a:r>
              <a:rPr lang="zh-CN" altLang="en-US" sz="1800" dirty="0">
                <a:solidFill>
                  <a:srgbClr val="FF0000"/>
                </a:solidFill>
                <a:latin typeface="+mj-ea"/>
                <a:ea typeface="+mj-ea"/>
                <a:sym typeface="+mn-ea"/>
              </a:rPr>
              <a:t>根据模板填写相关信息</a:t>
            </a:r>
            <a:endParaRPr lang="zh-CN" altLang="en-US" sz="1800" dirty="0">
              <a:solidFill>
                <a:srgbClr val="FF0000"/>
              </a:solidFill>
              <a:latin typeface="+mj-ea"/>
              <a:ea typeface="+mj-ea"/>
            </a:endParaRPr>
          </a:p>
        </p:txBody>
      </p:sp>
      <p:sp>
        <p:nvSpPr>
          <p:cNvPr id="16" name="圆角矩形标注 15"/>
          <p:cNvSpPr/>
          <p:nvPr/>
        </p:nvSpPr>
        <p:spPr>
          <a:xfrm>
            <a:off x="3468370" y="5214949"/>
            <a:ext cx="1433830" cy="909625"/>
          </a:xfrm>
          <a:prstGeom prst="wedgeRoundRectCallout">
            <a:avLst>
              <a:gd name="adj1" fmla="val 16901"/>
              <a:gd name="adj2" fmla="val 68342"/>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500430" y="5220314"/>
            <a:ext cx="1506220" cy="923330"/>
          </a:xfrm>
          <a:prstGeom prst="rect">
            <a:avLst/>
          </a:prstGeom>
          <a:noFill/>
        </p:spPr>
        <p:txBody>
          <a:bodyPr wrap="square" rtlCol="0">
            <a:spAutoFit/>
          </a:bodyPr>
          <a:lstStyle/>
          <a:p>
            <a:r>
              <a:rPr lang="zh-CN" altLang="en-US" sz="1800" dirty="0">
                <a:solidFill>
                  <a:srgbClr val="FF0000"/>
                </a:solidFill>
                <a:latin typeface="+mj-ea"/>
                <a:ea typeface="+mj-ea"/>
                <a:sym typeface="+mn-ea"/>
              </a:rPr>
              <a:t>（</a:t>
            </a:r>
            <a:r>
              <a:rPr lang="en-US" altLang="zh-CN" sz="1800" dirty="0">
                <a:solidFill>
                  <a:srgbClr val="FF0000"/>
                </a:solidFill>
                <a:latin typeface="+mj-ea"/>
                <a:ea typeface="+mj-ea"/>
                <a:sym typeface="+mn-ea"/>
              </a:rPr>
              <a:t>4</a:t>
            </a:r>
            <a:r>
              <a:rPr lang="zh-CN" altLang="en-US" sz="1800" dirty="0">
                <a:solidFill>
                  <a:srgbClr val="FF0000"/>
                </a:solidFill>
                <a:latin typeface="+mj-ea"/>
                <a:ea typeface="+mj-ea"/>
                <a:sym typeface="+mn-ea"/>
              </a:rPr>
              <a:t>）将填写完的表格导入系统</a:t>
            </a:r>
            <a:endParaRPr lang="zh-CN" altLang="en-US" sz="1800" dirty="0">
              <a:solidFill>
                <a:srgbClr val="FF0000"/>
              </a:solidFill>
              <a:latin typeface="+mj-ea"/>
              <a:ea typeface="+mj-ea"/>
            </a:endParaRPr>
          </a:p>
        </p:txBody>
      </p:sp>
      <p:sp>
        <p:nvSpPr>
          <p:cNvPr id="7" name="文本框 6"/>
          <p:cNvSpPr txBox="1"/>
          <p:nvPr/>
        </p:nvSpPr>
        <p:spPr>
          <a:xfrm>
            <a:off x="285720" y="785794"/>
            <a:ext cx="4200189" cy="461665"/>
          </a:xfrm>
          <a:prstGeom prst="rect">
            <a:avLst/>
          </a:prstGeom>
          <a:noFill/>
        </p:spPr>
        <p:txBody>
          <a:bodyPr wrap="none" rtlCol="0" anchor="t">
            <a:spAutoFit/>
          </a:bodyPr>
          <a:lstStyle/>
          <a:p>
            <a:pPr algn="l"/>
            <a:r>
              <a:rPr lang="zh-CN" altLang="en-US" sz="2400" b="1" dirty="0">
                <a:solidFill>
                  <a:srgbClr val="FF0000"/>
                </a:solidFill>
                <a:latin typeface="+mn-lt"/>
                <a:ea typeface="+mn-lt"/>
                <a:cs typeface="+mn-ea"/>
                <a:sym typeface="+mn-ea"/>
              </a:rPr>
              <a:t> </a:t>
            </a:r>
            <a:r>
              <a:rPr lang="zh-CN" altLang="en-US" sz="2000" b="1" dirty="0" smtClean="0">
                <a:solidFill>
                  <a:srgbClr val="FF0000"/>
                </a:solidFill>
                <a:latin typeface="+mn-lt"/>
                <a:ea typeface="+mn-lt"/>
                <a:cs typeface="+mn-ea"/>
                <a:sym typeface="+mn-ea"/>
              </a:rPr>
              <a:t>第二步 </a:t>
            </a:r>
            <a:r>
              <a:rPr lang="zh-CN" altLang="en-US" sz="2000" b="1" dirty="0">
                <a:solidFill>
                  <a:srgbClr val="FF0000"/>
                </a:solidFill>
                <a:latin typeface="+mn-lt"/>
                <a:ea typeface="+mn-lt"/>
                <a:cs typeface="+mn-ea"/>
                <a:sym typeface="+mn-ea"/>
              </a:rPr>
              <a:t>录入申报信息</a:t>
            </a:r>
            <a:r>
              <a:rPr lang="zh-CN" altLang="en-US" sz="2000" b="1" dirty="0" smtClean="0">
                <a:solidFill>
                  <a:srgbClr val="FF0000"/>
                </a:solidFill>
                <a:latin typeface="+mn-lt"/>
                <a:ea typeface="+mn-lt"/>
                <a:cs typeface="+mn-ea"/>
                <a:sym typeface="+mn-ea"/>
              </a:rPr>
              <a:t>（批量录入）</a:t>
            </a:r>
            <a:endParaRPr lang="zh-CN" altLang="en-US" sz="2000" b="1" dirty="0">
              <a:solidFill>
                <a:srgbClr val="FF0000"/>
              </a:solidFill>
              <a:latin typeface="+mn-lt"/>
              <a:ea typeface="+mn-lt"/>
              <a:cs typeface="+mn-ea"/>
            </a:endParaRPr>
          </a:p>
        </p:txBody>
      </p:sp>
      <p:sp>
        <p:nvSpPr>
          <p:cNvPr id="8" name="文本框 7"/>
          <p:cNvSpPr txBox="1"/>
          <p:nvPr/>
        </p:nvSpPr>
        <p:spPr>
          <a:xfrm>
            <a:off x="-31" y="128250"/>
            <a:ext cx="7016115" cy="483235"/>
          </a:xfrm>
          <a:prstGeom prst="rect">
            <a:avLst/>
          </a:prstGeom>
          <a:noFill/>
        </p:spPr>
        <p:txBody>
          <a:bodyPr wrap="square" rtlCol="0" anchor="t">
            <a:spAutoFit/>
          </a:bodyPr>
          <a:lstStyle/>
          <a:p>
            <a:pPr algn="l"/>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一</a:t>
            </a:r>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校内人员其他工薪收入发放  </a:t>
            </a:r>
            <a:r>
              <a:rPr lang="zh-CN" altLang="en-US" sz="2400" b="1" dirty="0">
                <a:solidFill>
                  <a:srgbClr val="FF0000"/>
                </a:solidFill>
                <a:latin typeface="+mn-lt"/>
                <a:ea typeface="+mn-lt"/>
                <a:cs typeface="+mn-ea"/>
              </a:rPr>
              <a:t>  </a:t>
            </a:r>
            <a:endParaRPr lang="zh-CN" altLang="en-US" sz="2400" dirty="0">
              <a:latin typeface="+mn-lt"/>
              <a:ea typeface="+mn-lt"/>
            </a:endParaRPr>
          </a:p>
        </p:txBody>
      </p:sp>
      <p:sp>
        <p:nvSpPr>
          <p:cNvPr id="19" name="文本框 5"/>
          <p:cNvSpPr txBox="1"/>
          <p:nvPr/>
        </p:nvSpPr>
        <p:spPr>
          <a:xfrm>
            <a:off x="1500166" y="6000768"/>
            <a:ext cx="1928827" cy="584775"/>
          </a:xfrm>
          <a:prstGeom prst="rect">
            <a:avLst/>
          </a:prstGeom>
          <a:noFill/>
        </p:spPr>
        <p:txBody>
          <a:bodyPr wrap="square" rtlCol="0">
            <a:spAutoFit/>
          </a:bodyPr>
          <a:lstStyle/>
          <a:p>
            <a:r>
              <a:rPr lang="zh-CN" altLang="en-US" sz="1800" dirty="0" smtClean="0">
                <a:solidFill>
                  <a:srgbClr val="FF0000"/>
                </a:solidFill>
                <a:latin typeface="+mj-ea"/>
                <a:ea typeface="+mj-ea"/>
                <a:sym typeface="+mn-ea"/>
              </a:rPr>
              <a:t>（</a:t>
            </a:r>
            <a:r>
              <a:rPr lang="en-US" altLang="zh-CN" sz="1800" dirty="0" smtClean="0">
                <a:solidFill>
                  <a:srgbClr val="FF0000"/>
                </a:solidFill>
                <a:latin typeface="+mj-ea"/>
                <a:ea typeface="+mj-ea"/>
                <a:sym typeface="+mn-ea"/>
              </a:rPr>
              <a:t>5</a:t>
            </a:r>
            <a:r>
              <a:rPr lang="zh-CN" altLang="en-US" sz="1800" dirty="0" smtClean="0">
                <a:solidFill>
                  <a:srgbClr val="FF0000"/>
                </a:solidFill>
                <a:latin typeface="+mj-ea"/>
                <a:ea typeface="+mj-ea"/>
                <a:sym typeface="+mn-ea"/>
              </a:rPr>
              <a:t>）单击</a:t>
            </a:r>
            <a:r>
              <a:rPr lang="zh-CN" altLang="en-US" sz="1800" dirty="0">
                <a:solidFill>
                  <a:srgbClr val="FF0000"/>
                </a:solidFill>
                <a:latin typeface="+mj-ea"/>
                <a:ea typeface="+mj-ea"/>
                <a:sym typeface="+mn-ea"/>
              </a:rPr>
              <a:t>保存</a:t>
            </a:r>
            <a:endParaRPr lang="zh-CN" altLang="en-US" sz="1800" dirty="0">
              <a:solidFill>
                <a:srgbClr val="FF0000"/>
              </a:solidFill>
              <a:latin typeface="+mj-ea"/>
              <a:ea typeface="+mj-ea"/>
              <a:sym typeface="+mn-ea"/>
            </a:endParaRPr>
          </a:p>
          <a:p>
            <a:endParaRPr lang="zh-CN" altLang="en-US" dirty="0"/>
          </a:p>
        </p:txBody>
      </p:sp>
      <p:sp>
        <p:nvSpPr>
          <p:cNvPr id="21" name="圆角矩形标注 20"/>
          <p:cNvSpPr/>
          <p:nvPr/>
        </p:nvSpPr>
        <p:spPr>
          <a:xfrm>
            <a:off x="1571604" y="6000768"/>
            <a:ext cx="1785950" cy="357190"/>
          </a:xfrm>
          <a:prstGeom prst="wedgeRoundRectCallout">
            <a:avLst>
              <a:gd name="adj1" fmla="val 60915"/>
              <a:gd name="adj2" fmla="val 39923"/>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695" y="628015"/>
            <a:ext cx="7177405" cy="400110"/>
          </a:xfrm>
          <a:prstGeom prst="rect">
            <a:avLst/>
          </a:prstGeom>
          <a:noFill/>
        </p:spPr>
        <p:txBody>
          <a:bodyPr wrap="square" rtlCol="0" anchor="t">
            <a:spAutoFit/>
          </a:bodyPr>
          <a:lstStyle/>
          <a:p>
            <a:pPr algn="l"/>
            <a:r>
              <a:rPr lang="zh-CN" altLang="en-US" sz="2000" b="1" dirty="0">
                <a:solidFill>
                  <a:srgbClr val="FF0000"/>
                </a:solidFill>
                <a:latin typeface="+mj-lt"/>
                <a:ea typeface="+mj-lt"/>
                <a:cs typeface="+mn-ea"/>
              </a:rPr>
              <a:t>   </a:t>
            </a:r>
            <a:r>
              <a:rPr lang="zh-CN" altLang="en-US" sz="2000" b="1" dirty="0" smtClean="0">
                <a:solidFill>
                  <a:srgbClr val="FF0000"/>
                </a:solidFill>
                <a:latin typeface="+mj-lt"/>
                <a:ea typeface="+mj-lt"/>
                <a:cs typeface="+mn-ea"/>
              </a:rPr>
              <a:t>第三步 </a:t>
            </a:r>
            <a:r>
              <a:rPr lang="zh-CN" altLang="en-US" sz="2000" b="1" dirty="0">
                <a:solidFill>
                  <a:srgbClr val="FF0000"/>
                </a:solidFill>
                <a:latin typeface="+mj-lt"/>
                <a:ea typeface="+mj-lt"/>
                <a:cs typeface="+mn-ea"/>
              </a:rPr>
              <a:t>提交</a:t>
            </a:r>
            <a:endParaRPr lang="zh-CN" altLang="en-US" sz="2000" b="1" dirty="0">
              <a:solidFill>
                <a:srgbClr val="FF0000"/>
              </a:solidFill>
              <a:latin typeface="+mj-lt"/>
              <a:ea typeface="+mj-lt"/>
              <a:cs typeface="+mn-ea"/>
            </a:endParaRPr>
          </a:p>
        </p:txBody>
      </p:sp>
      <p:pic>
        <p:nvPicPr>
          <p:cNvPr id="4" name="图片 3" descr="2017-03-30_213654"/>
          <p:cNvPicPr>
            <a:picLocks noChangeAspect="1"/>
          </p:cNvPicPr>
          <p:nvPr/>
        </p:nvPicPr>
        <p:blipFill>
          <a:blip r:embed="rId1"/>
          <a:stretch>
            <a:fillRect/>
          </a:stretch>
        </p:blipFill>
        <p:spPr>
          <a:xfrm>
            <a:off x="511175" y="1089660"/>
            <a:ext cx="7954010" cy="5499735"/>
          </a:xfrm>
          <a:prstGeom prst="rect">
            <a:avLst/>
          </a:prstGeom>
        </p:spPr>
      </p:pic>
      <p:sp>
        <p:nvSpPr>
          <p:cNvPr id="5" name="圆角矩形标注 4"/>
          <p:cNvSpPr/>
          <p:nvPr/>
        </p:nvSpPr>
        <p:spPr>
          <a:xfrm>
            <a:off x="3260090" y="5288915"/>
            <a:ext cx="1620520" cy="880745"/>
          </a:xfrm>
          <a:prstGeom prst="wedgeRoundRectCallout">
            <a:avLst>
              <a:gd name="adj1" fmla="val -7142"/>
              <a:gd name="adj2" fmla="val 71438"/>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053080" y="5468620"/>
            <a:ext cx="2045335" cy="701040"/>
          </a:xfrm>
          <a:prstGeom prst="rect">
            <a:avLst/>
          </a:prstGeom>
          <a:noFill/>
        </p:spPr>
        <p:txBody>
          <a:bodyPr wrap="square" rtlCol="0">
            <a:spAutoFit/>
          </a:bodyPr>
          <a:lstStyle/>
          <a:p>
            <a:r>
              <a:rPr lang="zh-CN" altLang="en-US" sz="2000" dirty="0">
                <a:solidFill>
                  <a:srgbClr val="FF0000"/>
                </a:solidFill>
                <a:sym typeface="+mn-ea"/>
              </a:rPr>
              <a:t>（</a:t>
            </a:r>
            <a:r>
              <a:rPr lang="en-US" altLang="zh-CN" sz="2000" dirty="0">
                <a:solidFill>
                  <a:srgbClr val="FF0000"/>
                </a:solidFill>
                <a:sym typeface="+mn-ea"/>
              </a:rPr>
              <a:t>1</a:t>
            </a:r>
            <a:r>
              <a:rPr lang="zh-CN" altLang="en-US" sz="2000" dirty="0">
                <a:solidFill>
                  <a:srgbClr val="FF0000"/>
                </a:solidFill>
                <a:sym typeface="+mn-ea"/>
              </a:rPr>
              <a:t>）单击提交</a:t>
            </a:r>
            <a:endParaRPr lang="zh-CN" altLang="en-US" sz="2000" dirty="0">
              <a:solidFill>
                <a:srgbClr val="FF0000"/>
              </a:solidFill>
            </a:endParaRPr>
          </a:p>
          <a:p>
            <a:endParaRPr lang="zh-CN" altLang="en-US" sz="2000" dirty="0"/>
          </a:p>
        </p:txBody>
      </p:sp>
      <p:sp>
        <p:nvSpPr>
          <p:cNvPr id="7" name="圆角矩形标注 6"/>
          <p:cNvSpPr/>
          <p:nvPr/>
        </p:nvSpPr>
        <p:spPr>
          <a:xfrm>
            <a:off x="2143125" y="3035300"/>
            <a:ext cx="1950085" cy="1123950"/>
          </a:xfrm>
          <a:prstGeom prst="wedgeRoundRectCallout">
            <a:avLst>
              <a:gd name="adj1" fmla="val 80548"/>
              <a:gd name="adj2" fmla="val 50485"/>
              <a:gd name="adj3" fmla="val 16667"/>
            </a:avLst>
          </a:prstGeom>
          <a:noFill/>
          <a:ln>
            <a:solidFill>
              <a:srgbClr val="B40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43125" y="3143250"/>
            <a:ext cx="1872615" cy="1027430"/>
          </a:xfrm>
          <a:prstGeom prst="rect">
            <a:avLst/>
          </a:prstGeom>
          <a:noFill/>
        </p:spPr>
        <p:txBody>
          <a:bodyPr wrap="square" rtlCol="0">
            <a:spAutoFit/>
          </a:bodyPr>
          <a:lstStyle/>
          <a:p>
            <a:r>
              <a:rPr lang="zh-CN" altLang="en-US" sz="2000" dirty="0">
                <a:solidFill>
                  <a:srgbClr val="FF0000"/>
                </a:solidFill>
                <a:latin typeface="+mj-ea"/>
                <a:ea typeface="+mj-ea"/>
                <a:sym typeface="+mn-ea"/>
              </a:rPr>
              <a:t>（</a:t>
            </a:r>
            <a:r>
              <a:rPr lang="en-US" altLang="zh-CN" sz="2000" dirty="0">
                <a:solidFill>
                  <a:srgbClr val="FF0000"/>
                </a:solidFill>
                <a:latin typeface="+mj-ea"/>
                <a:ea typeface="+mj-ea"/>
                <a:sym typeface="+mn-ea"/>
              </a:rPr>
              <a:t>2</a:t>
            </a:r>
            <a:r>
              <a:rPr lang="zh-CN" altLang="en-US" sz="2000" dirty="0">
                <a:solidFill>
                  <a:srgbClr val="FF0000"/>
                </a:solidFill>
                <a:latin typeface="+mj-ea"/>
                <a:ea typeface="+mj-ea"/>
                <a:sym typeface="+mn-ea"/>
              </a:rPr>
              <a:t>）单击确定，打印申报单</a:t>
            </a:r>
            <a:endParaRPr lang="zh-CN" altLang="en-US" sz="2000" dirty="0">
              <a:solidFill>
                <a:srgbClr val="FF0000"/>
              </a:solidFill>
              <a:latin typeface="+mj-ea"/>
              <a:ea typeface="+mj-ea"/>
            </a:endParaRPr>
          </a:p>
          <a:p>
            <a:endParaRPr lang="zh-CN" altLang="en-US" sz="2000" dirty="0"/>
          </a:p>
        </p:txBody>
      </p:sp>
      <p:sp>
        <p:nvSpPr>
          <p:cNvPr id="3" name="文本框 2"/>
          <p:cNvSpPr txBox="1"/>
          <p:nvPr/>
        </p:nvSpPr>
        <p:spPr>
          <a:xfrm>
            <a:off x="-31" y="128250"/>
            <a:ext cx="7016115" cy="483235"/>
          </a:xfrm>
          <a:prstGeom prst="rect">
            <a:avLst/>
          </a:prstGeom>
          <a:noFill/>
        </p:spPr>
        <p:txBody>
          <a:bodyPr wrap="square" rtlCol="0" anchor="t">
            <a:spAutoFit/>
          </a:bodyPr>
          <a:lstStyle/>
          <a:p>
            <a:pPr algn="l"/>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一</a:t>
            </a:r>
            <a:r>
              <a:rPr lang="en-US" altLang="zh-CN" sz="2400" b="1" dirty="0">
                <a:solidFill>
                  <a:schemeClr val="accent2">
                    <a:lumMod val="75000"/>
                  </a:schemeClr>
                </a:solidFill>
                <a:latin typeface="+mn-lt"/>
                <a:ea typeface="+mn-lt"/>
                <a:cs typeface="+mn-ea"/>
              </a:rPr>
              <a:t>)</a:t>
            </a:r>
            <a:r>
              <a:rPr lang="zh-CN" altLang="en-US" sz="2400" b="1" dirty="0">
                <a:solidFill>
                  <a:schemeClr val="accent2">
                    <a:lumMod val="75000"/>
                  </a:schemeClr>
                </a:solidFill>
                <a:latin typeface="+mn-lt"/>
                <a:ea typeface="+mn-lt"/>
                <a:cs typeface="+mn-ea"/>
              </a:rPr>
              <a:t>校内人员其他工薪收入发放  </a:t>
            </a:r>
            <a:r>
              <a:rPr lang="zh-CN" altLang="en-US" sz="2400" b="1" dirty="0">
                <a:solidFill>
                  <a:srgbClr val="FF0000"/>
                </a:solidFill>
                <a:latin typeface="+mn-lt"/>
                <a:ea typeface="+mn-lt"/>
                <a:cs typeface="+mn-ea"/>
              </a:rPr>
              <a:t>  </a:t>
            </a:r>
            <a:endParaRPr lang="zh-CN" altLang="en-US" sz="2400" dirty="0">
              <a:latin typeface="+mn-lt"/>
              <a:ea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教师教育信息化">
  <a:themeElements>
    <a:clrScheme name="1_教师教育信息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教师教育信息化">
      <a:majorFont>
        <a:latin typeface="微软雅黑"/>
        <a:ea typeface="微软雅黑"/>
        <a:cs typeface=""/>
      </a:majorFont>
      <a:minorFont>
        <a:latin typeface="微软雅黑"/>
        <a:ea typeface="微软雅黑"/>
        <a:cs typeface=""/>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教师教育信息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教师教育信息化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教师教育信息化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教师教育信息化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教师教育信息化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教师教育信息化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教师教育信息化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教师教育信息化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教师教育信息化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教师教育信息化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教师教育信息化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教师教育信息化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教师教育信息化 13">
        <a:dk1>
          <a:srgbClr val="000000"/>
        </a:dk1>
        <a:lt1>
          <a:srgbClr val="32B0E2"/>
        </a:lt1>
        <a:dk2>
          <a:srgbClr val="000066"/>
        </a:dk2>
        <a:lt2>
          <a:srgbClr val="808080"/>
        </a:lt2>
        <a:accent1>
          <a:srgbClr val="0A96E3"/>
        </a:accent1>
        <a:accent2>
          <a:srgbClr val="4695A8"/>
        </a:accent2>
        <a:accent3>
          <a:srgbClr val="ADD4EE"/>
        </a:accent3>
        <a:accent4>
          <a:srgbClr val="000000"/>
        </a:accent4>
        <a:accent5>
          <a:srgbClr val="AAC9EF"/>
        </a:accent5>
        <a:accent6>
          <a:srgbClr val="3F8798"/>
        </a:accent6>
        <a:hlink>
          <a:srgbClr val="99CC00"/>
        </a:hlink>
        <a:folHlink>
          <a:srgbClr val="8D8DFF"/>
        </a:folHlink>
      </a:clrScheme>
      <a:clrMap bg1="lt1" tx1="dk1" bg2="lt2" tx2="dk2" accent1="accent1" accent2="accent2" accent3="accent3" accent4="accent4" accent5="accent5" accent6="accent6" hlink="hlink" folHlink="folHlink"/>
    </a:extraClrScheme>
    <a:extraClrScheme>
      <a:clrScheme name="1_教师教育信息化 14">
        <a:dk1>
          <a:srgbClr val="000000"/>
        </a:dk1>
        <a:lt1>
          <a:srgbClr val="32B0E2"/>
        </a:lt1>
        <a:dk2>
          <a:srgbClr val="000066"/>
        </a:dk2>
        <a:lt2>
          <a:srgbClr val="808080"/>
        </a:lt2>
        <a:accent1>
          <a:srgbClr val="0A96E3"/>
        </a:accent1>
        <a:accent2>
          <a:srgbClr val="4695A8"/>
        </a:accent2>
        <a:accent3>
          <a:srgbClr val="ADD4EE"/>
        </a:accent3>
        <a:accent4>
          <a:srgbClr val="000000"/>
        </a:accent4>
        <a:accent5>
          <a:srgbClr val="AAC9EF"/>
        </a:accent5>
        <a:accent6>
          <a:srgbClr val="3F8798"/>
        </a:accent6>
        <a:hlink>
          <a:srgbClr val="CC0000"/>
        </a:hlink>
        <a:folHlink>
          <a:srgbClr val="8D8DFF"/>
        </a:folHlink>
      </a:clrScheme>
      <a:clrMap bg1="lt1" tx1="dk1" bg2="lt2" tx2="dk2" accent1="accent1" accent2="accent2" accent3="accent3" accent4="accent4" accent5="accent5" accent6="accent6" hlink="hlink" folHlink="folHlink"/>
    </a:extraClrScheme>
    <a:extraClrScheme>
      <a:clrScheme name="1_教师教育信息化 15">
        <a:dk1>
          <a:srgbClr val="000000"/>
        </a:dk1>
        <a:lt1>
          <a:srgbClr val="32B0E2"/>
        </a:lt1>
        <a:dk2>
          <a:srgbClr val="000066"/>
        </a:dk2>
        <a:lt2>
          <a:srgbClr val="808080"/>
        </a:lt2>
        <a:accent1>
          <a:srgbClr val="FFFFFF"/>
        </a:accent1>
        <a:accent2>
          <a:srgbClr val="4695A8"/>
        </a:accent2>
        <a:accent3>
          <a:srgbClr val="ADD4EE"/>
        </a:accent3>
        <a:accent4>
          <a:srgbClr val="000000"/>
        </a:accent4>
        <a:accent5>
          <a:srgbClr val="FFFFFF"/>
        </a:accent5>
        <a:accent6>
          <a:srgbClr val="3F8798"/>
        </a:accent6>
        <a:hlink>
          <a:srgbClr val="CC0000"/>
        </a:hlink>
        <a:folHlink>
          <a:srgbClr val="8D8D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教师教育信息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2948</Words>
  <Application>WPS 演示</Application>
  <PresentationFormat>全屏显示(4:3)</PresentationFormat>
  <Paragraphs>354</Paragraphs>
  <Slides>27</Slides>
  <Notes>3</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27</vt:i4>
      </vt:variant>
    </vt:vector>
  </HeadingPairs>
  <TitlesOfParts>
    <vt:vector size="43" baseType="lpstr">
      <vt:lpstr>Arial</vt:lpstr>
      <vt:lpstr>宋体</vt:lpstr>
      <vt:lpstr>Wingdings</vt:lpstr>
      <vt:lpstr>华文中宋</vt:lpstr>
      <vt:lpstr>微软雅黑</vt:lpstr>
      <vt:lpstr>华文彩云</vt:lpstr>
      <vt:lpstr>Calibri</vt:lpstr>
      <vt:lpstr>华文楷体</vt:lpstr>
      <vt:lpstr>楷体</vt:lpstr>
      <vt:lpstr>黑体</vt:lpstr>
      <vt:lpstr>Wingdings</vt:lpstr>
      <vt:lpstr>Times New Roman</vt:lpstr>
      <vt:lpstr>1_教师教育信息化</vt:lpstr>
      <vt:lpstr>自定义设计方案</vt:lpstr>
      <vt:lpstr>3_Office 主题</vt:lpstr>
      <vt:lpstr>5_Office 主题</vt:lpstr>
      <vt:lpstr> 个人收入网上申报系统使用指南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dongtao</dc:creator>
  <cp:lastModifiedBy>Administrator</cp:lastModifiedBy>
  <cp:revision>631</cp:revision>
  <dcterms:created xsi:type="dcterms:W3CDTF">2010-09-07T15:59:00Z</dcterms:created>
  <dcterms:modified xsi:type="dcterms:W3CDTF">2017-05-09T07:22:32Z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000800f635010000000001024140</vt:lpwstr>
  </property>
  <property fmtid="{D5CDD505-2E9C-101B-9397-08002B2CF9AE}" pid="3" name="KSOProductBuildVer">
    <vt:lpwstr>2052-10.1.0.6393</vt:lpwstr>
  </property>
</Properties>
</file>