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tags/tag7.xml" ContentType="application/vnd.openxmlformats-officedocument.presentationml.tags+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9.xml" ContentType="application/vnd.openxmlformats-officedocument.presentationml.tags+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tags/tag17.xml" ContentType="application/vnd.openxmlformats-officedocument.presentationml.tags+xml"/>
  <Override PartName="/ppt/slideLayouts/slideLayout10.xml" ContentType="application/vnd.openxmlformats-officedocument.presentationml.slideLayout+xml"/>
  <Default Extension="vml" ContentType="application/vnd.openxmlformats-officedocument.vmlDrawing"/>
  <Override PartName="/ppt/tags/tag15.xml" ContentType="application/vnd.openxmlformats-officedocument.presentationml.tags+xml"/>
  <Default Extension="gif" ContentType="image/gif"/>
  <Override PartName="/ppt/notesSlides/notesSlide8.xml" ContentType="application/vnd.openxmlformats-officedocument.presentationml.notesSlide+xml"/>
  <Override PartName="/ppt/tags/tag13.xml" ContentType="application/vnd.openxmlformats-officedocument.presentationml.tags+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1467" r:id="rId2"/>
    <p:sldId id="1494" r:id="rId3"/>
    <p:sldId id="1594" r:id="rId4"/>
    <p:sldId id="1612" r:id="rId5"/>
    <p:sldId id="1665" r:id="rId6"/>
    <p:sldId id="1555" r:id="rId7"/>
    <p:sldId id="1678" r:id="rId8"/>
    <p:sldId id="1613" r:id="rId9"/>
    <p:sldId id="1652" r:id="rId10"/>
    <p:sldId id="1679" r:id="rId11"/>
    <p:sldId id="1570" r:id="rId12"/>
    <p:sldId id="1572" r:id="rId13"/>
    <p:sldId id="1574" r:id="rId14"/>
    <p:sldId id="1579" r:id="rId15"/>
    <p:sldId id="1534" r:id="rId16"/>
    <p:sldId id="1584" r:id="rId17"/>
    <p:sldId id="1672" r:id="rId18"/>
    <p:sldId id="1668" r:id="rId19"/>
    <p:sldId id="1666" r:id="rId20"/>
    <p:sldId id="1675" r:id="rId21"/>
    <p:sldId id="1669" r:id="rId22"/>
    <p:sldId id="1673" r:id="rId23"/>
    <p:sldId id="1617" r:id="rId24"/>
    <p:sldId id="1674" r:id="rId25"/>
    <p:sldId id="1676" r:id="rId26"/>
    <p:sldId id="1468" r:id="rId27"/>
  </p:sldIdLst>
  <p:sldSz cx="9144000" cy="6858000" type="screen4x3"/>
  <p:notesSz cx="6797675" cy="9926638"/>
  <p:custDataLst>
    <p:tags r:id="rId30"/>
  </p:custDataLst>
  <p:defaultTextStyle>
    <a:defPPr>
      <a:defRPr lang="en-US"/>
    </a:defPPr>
    <a:lvl1pPr algn="l" rtl="0" fontAlgn="base">
      <a:spcBef>
        <a:spcPct val="0"/>
      </a:spcBef>
      <a:spcAft>
        <a:spcPct val="0"/>
      </a:spcAft>
      <a:defRPr sz="800" b="1" kern="1200">
        <a:solidFill>
          <a:schemeClr val="tx2"/>
        </a:solidFill>
        <a:latin typeface="Arial" pitchFamily="34" charset="0"/>
        <a:ea typeface="华文细黑" pitchFamily="2" charset="-122"/>
        <a:cs typeface="+mn-cs"/>
      </a:defRPr>
    </a:lvl1pPr>
    <a:lvl2pPr marL="457200" algn="l" rtl="0" fontAlgn="base">
      <a:spcBef>
        <a:spcPct val="0"/>
      </a:spcBef>
      <a:spcAft>
        <a:spcPct val="0"/>
      </a:spcAft>
      <a:defRPr sz="800" b="1" kern="1200">
        <a:solidFill>
          <a:schemeClr val="tx2"/>
        </a:solidFill>
        <a:latin typeface="Arial" pitchFamily="34" charset="0"/>
        <a:ea typeface="华文细黑" pitchFamily="2" charset="-122"/>
        <a:cs typeface="+mn-cs"/>
      </a:defRPr>
    </a:lvl2pPr>
    <a:lvl3pPr marL="914400" algn="l" rtl="0" fontAlgn="base">
      <a:spcBef>
        <a:spcPct val="0"/>
      </a:spcBef>
      <a:spcAft>
        <a:spcPct val="0"/>
      </a:spcAft>
      <a:defRPr sz="800" b="1" kern="1200">
        <a:solidFill>
          <a:schemeClr val="tx2"/>
        </a:solidFill>
        <a:latin typeface="Arial" pitchFamily="34" charset="0"/>
        <a:ea typeface="华文细黑" pitchFamily="2" charset="-122"/>
        <a:cs typeface="+mn-cs"/>
      </a:defRPr>
    </a:lvl3pPr>
    <a:lvl4pPr marL="1371600" algn="l" rtl="0" fontAlgn="base">
      <a:spcBef>
        <a:spcPct val="0"/>
      </a:spcBef>
      <a:spcAft>
        <a:spcPct val="0"/>
      </a:spcAft>
      <a:defRPr sz="800" b="1" kern="1200">
        <a:solidFill>
          <a:schemeClr val="tx2"/>
        </a:solidFill>
        <a:latin typeface="Arial" pitchFamily="34" charset="0"/>
        <a:ea typeface="华文细黑" pitchFamily="2" charset="-122"/>
        <a:cs typeface="+mn-cs"/>
      </a:defRPr>
    </a:lvl4pPr>
    <a:lvl5pPr marL="1828800" algn="l" rtl="0" fontAlgn="base">
      <a:spcBef>
        <a:spcPct val="0"/>
      </a:spcBef>
      <a:spcAft>
        <a:spcPct val="0"/>
      </a:spcAft>
      <a:defRPr sz="800" b="1" kern="1200">
        <a:solidFill>
          <a:schemeClr val="tx2"/>
        </a:solidFill>
        <a:latin typeface="Arial" pitchFamily="34" charset="0"/>
        <a:ea typeface="华文细黑" pitchFamily="2" charset="-122"/>
        <a:cs typeface="+mn-cs"/>
      </a:defRPr>
    </a:lvl5pPr>
    <a:lvl6pPr marL="2286000" algn="l" defTabSz="914400" rtl="0" eaLnBrk="1" latinLnBrk="0" hangingPunct="1">
      <a:defRPr sz="800" b="1" kern="1200">
        <a:solidFill>
          <a:schemeClr val="tx2"/>
        </a:solidFill>
        <a:latin typeface="Arial" pitchFamily="34" charset="0"/>
        <a:ea typeface="华文细黑" pitchFamily="2" charset="-122"/>
        <a:cs typeface="+mn-cs"/>
      </a:defRPr>
    </a:lvl6pPr>
    <a:lvl7pPr marL="2743200" algn="l" defTabSz="914400" rtl="0" eaLnBrk="1" latinLnBrk="0" hangingPunct="1">
      <a:defRPr sz="800" b="1" kern="1200">
        <a:solidFill>
          <a:schemeClr val="tx2"/>
        </a:solidFill>
        <a:latin typeface="Arial" pitchFamily="34" charset="0"/>
        <a:ea typeface="华文细黑" pitchFamily="2" charset="-122"/>
        <a:cs typeface="+mn-cs"/>
      </a:defRPr>
    </a:lvl7pPr>
    <a:lvl8pPr marL="3200400" algn="l" defTabSz="914400" rtl="0" eaLnBrk="1" latinLnBrk="0" hangingPunct="1">
      <a:defRPr sz="800" b="1" kern="1200">
        <a:solidFill>
          <a:schemeClr val="tx2"/>
        </a:solidFill>
        <a:latin typeface="Arial" pitchFamily="34" charset="0"/>
        <a:ea typeface="华文细黑" pitchFamily="2" charset="-122"/>
        <a:cs typeface="+mn-cs"/>
      </a:defRPr>
    </a:lvl8pPr>
    <a:lvl9pPr marL="3657600" algn="l" defTabSz="914400" rtl="0" eaLnBrk="1" latinLnBrk="0" hangingPunct="1">
      <a:defRPr sz="800" b="1" kern="1200">
        <a:solidFill>
          <a:schemeClr val="tx2"/>
        </a:solidFill>
        <a:latin typeface="Arial" pitchFamily="34" charset="0"/>
        <a:ea typeface="华文细黑"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a:srgbClr val="FF5050"/>
    <a:srgbClr val="A50021"/>
    <a:srgbClr val="AD0000"/>
    <a:srgbClr val="3333FF"/>
    <a:srgbClr val="4D4D4D"/>
    <a:srgbClr val="3366FF"/>
    <a:srgbClr val="FF66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619" autoAdjust="0"/>
    <p:restoredTop sz="91897" autoAdjust="0"/>
  </p:normalViewPr>
  <p:slideViewPr>
    <p:cSldViewPr>
      <p:cViewPr>
        <p:scale>
          <a:sx n="60" d="100"/>
          <a:sy n="60" d="100"/>
        </p:scale>
        <p:origin x="-882" y="-210"/>
      </p:cViewPr>
      <p:guideLst>
        <p:guide orient="horz" pos="2160"/>
        <p:guide pos="2880"/>
      </p:guideLst>
    </p:cSldViewPr>
  </p:slideViewPr>
  <p:outlineViewPr>
    <p:cViewPr>
      <p:scale>
        <a:sx n="33" d="100"/>
        <a:sy n="33" d="100"/>
      </p:scale>
      <p:origin x="0" y="1557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1620" y="642"/>
      </p:cViewPr>
      <p:guideLst>
        <p:guide orient="horz" pos="3126"/>
        <p:guide pos="214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b="0">
                <a:solidFill>
                  <a:schemeClr val="tx1"/>
                </a:solidFill>
                <a:latin typeface="Times New Roman" pitchFamily="18" charset="0"/>
                <a:ea typeface="宋体" pitchFamily="2" charset="-122"/>
              </a:defRPr>
            </a:lvl1pPr>
          </a:lstStyle>
          <a:p>
            <a:pPr>
              <a:defRPr/>
            </a:pPr>
            <a:endParaRPr lang="en-US" altLang="zh-CN"/>
          </a:p>
        </p:txBody>
      </p:sp>
      <p:sp>
        <p:nvSpPr>
          <p:cNvPr id="34819" name="Rectangle 3"/>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b="0">
                <a:solidFill>
                  <a:schemeClr val="tx1"/>
                </a:solidFill>
                <a:latin typeface="Times New Roman" pitchFamily="18" charset="0"/>
                <a:ea typeface="宋体" pitchFamily="2" charset="-122"/>
              </a:defRPr>
            </a:lvl1pPr>
          </a:lstStyle>
          <a:p>
            <a:pPr>
              <a:defRPr/>
            </a:pPr>
            <a:endParaRPr lang="en-US" altLang="zh-CN"/>
          </a:p>
        </p:txBody>
      </p:sp>
      <p:sp>
        <p:nvSpPr>
          <p:cNvPr id="34820"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b="0">
                <a:solidFill>
                  <a:schemeClr val="tx1"/>
                </a:solidFill>
                <a:latin typeface="Times New Roman" pitchFamily="18" charset="0"/>
                <a:ea typeface="宋体" pitchFamily="2" charset="-122"/>
              </a:defRPr>
            </a:lvl1pPr>
          </a:lstStyle>
          <a:p>
            <a:pPr>
              <a:defRPr/>
            </a:pPr>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1026"/>
          <p:cNvSpPr>
            <a:spLocks noGrp="1" noChangeArrowheads="1"/>
          </p:cNvSpPr>
          <p:nvPr>
            <p:ph type="hdr" sz="quarter"/>
          </p:nvPr>
        </p:nvSpPr>
        <p:spPr bwMode="auto">
          <a:xfrm>
            <a:off x="0" y="0"/>
            <a:ext cx="2973388"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b="0">
                <a:solidFill>
                  <a:schemeClr val="tx1"/>
                </a:solidFill>
                <a:latin typeface="Times New Roman" pitchFamily="18" charset="0"/>
                <a:ea typeface="宋体" pitchFamily="2" charset="-122"/>
              </a:defRPr>
            </a:lvl1pPr>
          </a:lstStyle>
          <a:p>
            <a:pPr>
              <a:defRPr/>
            </a:pPr>
            <a:endParaRPr lang="en-US" altLang="zh-CN"/>
          </a:p>
        </p:txBody>
      </p:sp>
      <p:sp>
        <p:nvSpPr>
          <p:cNvPr id="67587" name="Rectangle 1027"/>
          <p:cNvSpPr>
            <a:spLocks noGrp="1" noChangeArrowheads="1"/>
          </p:cNvSpPr>
          <p:nvPr>
            <p:ph type="dt" idx="1"/>
          </p:nvPr>
        </p:nvSpPr>
        <p:spPr bwMode="auto">
          <a:xfrm>
            <a:off x="3884613" y="0"/>
            <a:ext cx="2897187"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b="0">
                <a:solidFill>
                  <a:schemeClr val="tx1"/>
                </a:solidFill>
                <a:latin typeface="Times New Roman" pitchFamily="18" charset="0"/>
                <a:ea typeface="宋体" pitchFamily="2" charset="-122"/>
              </a:defRPr>
            </a:lvl1pPr>
          </a:lstStyle>
          <a:p>
            <a:pPr>
              <a:defRPr/>
            </a:pPr>
            <a:endParaRPr lang="en-US" altLang="zh-CN"/>
          </a:p>
        </p:txBody>
      </p:sp>
      <p:sp>
        <p:nvSpPr>
          <p:cNvPr id="35844" name="Rectangle 1028"/>
          <p:cNvSpPr>
            <a:spLocks noGrp="1" noRot="1" noChangeAspect="1" noChangeArrowheads="1" noTextEdit="1"/>
          </p:cNvSpPr>
          <p:nvPr>
            <p:ph type="sldImg" idx="2"/>
          </p:nvPr>
        </p:nvSpPr>
        <p:spPr bwMode="auto">
          <a:xfrm>
            <a:off x="909638" y="760413"/>
            <a:ext cx="4983162" cy="3736975"/>
          </a:xfrm>
          <a:prstGeom prst="rect">
            <a:avLst/>
          </a:prstGeom>
          <a:noFill/>
          <a:ln w="9525">
            <a:solidFill>
              <a:srgbClr val="000000"/>
            </a:solidFill>
            <a:miter lim="800000"/>
            <a:headEnd/>
            <a:tailEnd/>
          </a:ln>
        </p:spPr>
      </p:sp>
      <p:sp>
        <p:nvSpPr>
          <p:cNvPr id="67589" name="Rectangle 1029"/>
          <p:cNvSpPr>
            <a:spLocks noGrp="1" noChangeArrowheads="1"/>
          </p:cNvSpPr>
          <p:nvPr>
            <p:ph type="body" sz="quarter" idx="3"/>
          </p:nvPr>
        </p:nvSpPr>
        <p:spPr bwMode="auto">
          <a:xfrm>
            <a:off x="914400" y="4724400"/>
            <a:ext cx="49530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7590" name="Rectangle 1030"/>
          <p:cNvSpPr>
            <a:spLocks noGrp="1" noChangeArrowheads="1"/>
          </p:cNvSpPr>
          <p:nvPr>
            <p:ph type="ftr" sz="quarter" idx="4"/>
          </p:nvPr>
        </p:nvSpPr>
        <p:spPr bwMode="auto">
          <a:xfrm>
            <a:off x="0" y="9448800"/>
            <a:ext cx="2973388"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b="0">
                <a:solidFill>
                  <a:schemeClr val="tx1"/>
                </a:solidFill>
                <a:latin typeface="Times New Roman" pitchFamily="18" charset="0"/>
                <a:ea typeface="宋体" pitchFamily="2" charset="-122"/>
              </a:defRPr>
            </a:lvl1pPr>
          </a:lstStyle>
          <a:p>
            <a:pPr>
              <a:defRPr/>
            </a:pPr>
            <a:endParaRPr lang="en-US" altLang="zh-CN"/>
          </a:p>
        </p:txBody>
      </p:sp>
      <p:sp>
        <p:nvSpPr>
          <p:cNvPr id="67591" name="Rectangle 1031"/>
          <p:cNvSpPr>
            <a:spLocks noGrp="1" noChangeArrowheads="1"/>
          </p:cNvSpPr>
          <p:nvPr>
            <p:ph type="sldNum" sz="quarter" idx="5"/>
          </p:nvPr>
        </p:nvSpPr>
        <p:spPr bwMode="auto">
          <a:xfrm>
            <a:off x="3884613" y="9448800"/>
            <a:ext cx="28971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b="0">
                <a:solidFill>
                  <a:schemeClr val="tx1"/>
                </a:solidFill>
                <a:latin typeface="Times New Roman" pitchFamily="18" charset="0"/>
                <a:ea typeface="宋体" pitchFamily="2" charset="-122"/>
              </a:defRPr>
            </a:lvl1pPr>
          </a:lstStyle>
          <a:p>
            <a:pPr>
              <a:defRPr/>
            </a:pPr>
            <a:fld id="{8F9C91EC-033F-43AB-B867-731EDD485F8F}"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a:ln/>
        </p:spPr>
      </p:sp>
      <p:sp>
        <p:nvSpPr>
          <p:cNvPr id="36867" name="备注占位符 2"/>
          <p:cNvSpPr>
            <a:spLocks noGrp="1"/>
          </p:cNvSpPr>
          <p:nvPr>
            <p:ph type="body" idx="1"/>
          </p:nvPr>
        </p:nvSpPr>
        <p:spPr>
          <a:noFill/>
          <a:ln/>
        </p:spPr>
        <p:txBody>
          <a:bodyPr/>
          <a:lstStyle/>
          <a:p>
            <a:endParaRPr lang="zh-CN" altLang="en-US" smtClean="0"/>
          </a:p>
        </p:txBody>
      </p:sp>
      <p:sp>
        <p:nvSpPr>
          <p:cNvPr id="36868" name="灯片编号占位符 3"/>
          <p:cNvSpPr>
            <a:spLocks noGrp="1"/>
          </p:cNvSpPr>
          <p:nvPr>
            <p:ph type="sldNum" sz="quarter" idx="5"/>
          </p:nvPr>
        </p:nvSpPr>
        <p:spPr>
          <a:noFill/>
        </p:spPr>
        <p:txBody>
          <a:bodyPr/>
          <a:lstStyle/>
          <a:p>
            <a:fld id="{6DDE3856-7DAE-4065-A8D9-75AE6BDCD232}" type="slidenum">
              <a:rPr lang="zh-CN" altLang="en-US" smtClean="0"/>
              <a:pPr/>
              <a:t>16</a:t>
            </a:fld>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a:ln/>
        </p:spPr>
      </p:sp>
      <p:sp>
        <p:nvSpPr>
          <p:cNvPr id="38915" name="备注占位符 2"/>
          <p:cNvSpPr>
            <a:spLocks noGrp="1"/>
          </p:cNvSpPr>
          <p:nvPr>
            <p:ph type="body" idx="1"/>
          </p:nvPr>
        </p:nvSpPr>
        <p:spPr>
          <a:noFill/>
          <a:ln/>
        </p:spPr>
        <p:txBody>
          <a:bodyPr/>
          <a:lstStyle/>
          <a:p>
            <a:endParaRPr lang="zh-CN" altLang="en-US" smtClean="0"/>
          </a:p>
        </p:txBody>
      </p:sp>
      <p:sp>
        <p:nvSpPr>
          <p:cNvPr id="38916" name="灯片编号占位符 3"/>
          <p:cNvSpPr>
            <a:spLocks noGrp="1"/>
          </p:cNvSpPr>
          <p:nvPr>
            <p:ph type="sldNum" sz="quarter" idx="5"/>
          </p:nvPr>
        </p:nvSpPr>
        <p:spPr>
          <a:noFill/>
        </p:spPr>
        <p:txBody>
          <a:bodyPr/>
          <a:lstStyle/>
          <a:p>
            <a:fld id="{7D83B47C-7DA2-409B-BD53-72E9386BCAC6}" type="slidenum">
              <a:rPr lang="zh-CN" altLang="en-US" smtClean="0"/>
              <a:pPr/>
              <a:t>17</a:t>
            </a:fld>
            <a:endParaRPr lang="en-US"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ln/>
        </p:spPr>
      </p:sp>
      <p:sp>
        <p:nvSpPr>
          <p:cNvPr id="39939" name="备注占位符 2"/>
          <p:cNvSpPr>
            <a:spLocks noGrp="1"/>
          </p:cNvSpPr>
          <p:nvPr>
            <p:ph type="body" idx="1"/>
          </p:nvPr>
        </p:nvSpPr>
        <p:spPr>
          <a:noFill/>
          <a:ln/>
        </p:spPr>
        <p:txBody>
          <a:bodyPr/>
          <a:lstStyle/>
          <a:p>
            <a:endParaRPr lang="zh-CN" altLang="en-US" smtClean="0"/>
          </a:p>
        </p:txBody>
      </p:sp>
      <p:sp>
        <p:nvSpPr>
          <p:cNvPr id="39940" name="灯片编号占位符 3"/>
          <p:cNvSpPr>
            <a:spLocks noGrp="1"/>
          </p:cNvSpPr>
          <p:nvPr>
            <p:ph type="sldNum" sz="quarter" idx="5"/>
          </p:nvPr>
        </p:nvSpPr>
        <p:spPr>
          <a:noFill/>
        </p:spPr>
        <p:txBody>
          <a:bodyPr/>
          <a:lstStyle/>
          <a:p>
            <a:fld id="{BA5D15EE-4EC3-4F9E-BC15-1B53000D173F}" type="slidenum">
              <a:rPr lang="zh-CN" altLang="en-US" smtClean="0"/>
              <a:pPr/>
              <a:t>18</a:t>
            </a:fld>
            <a:endParaRPr lang="en-US"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a:ln/>
        </p:spPr>
      </p:sp>
      <p:sp>
        <p:nvSpPr>
          <p:cNvPr id="40963" name="备注占位符 2"/>
          <p:cNvSpPr>
            <a:spLocks noGrp="1"/>
          </p:cNvSpPr>
          <p:nvPr>
            <p:ph type="body" idx="1"/>
          </p:nvPr>
        </p:nvSpPr>
        <p:spPr>
          <a:noFill/>
          <a:ln/>
        </p:spPr>
        <p:txBody>
          <a:bodyPr/>
          <a:lstStyle/>
          <a:p>
            <a:endParaRPr lang="zh-CN" altLang="en-US" smtClean="0"/>
          </a:p>
        </p:txBody>
      </p:sp>
      <p:sp>
        <p:nvSpPr>
          <p:cNvPr id="40964" name="灯片编号占位符 3"/>
          <p:cNvSpPr>
            <a:spLocks noGrp="1"/>
          </p:cNvSpPr>
          <p:nvPr>
            <p:ph type="sldNum" sz="quarter" idx="5"/>
          </p:nvPr>
        </p:nvSpPr>
        <p:spPr>
          <a:noFill/>
        </p:spPr>
        <p:txBody>
          <a:bodyPr/>
          <a:lstStyle/>
          <a:p>
            <a:fld id="{E9A0F800-420C-44C8-B3C1-56792DAD663A}" type="slidenum">
              <a:rPr lang="zh-CN" altLang="en-US" smtClean="0"/>
              <a:pPr/>
              <a:t>19</a:t>
            </a:fld>
            <a:endParaRPr lang="en-US" altLang="zh-C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p:spPr>
      </p:sp>
      <p:sp>
        <p:nvSpPr>
          <p:cNvPr id="41987" name="备注占位符 2"/>
          <p:cNvSpPr>
            <a:spLocks noGrp="1"/>
          </p:cNvSpPr>
          <p:nvPr>
            <p:ph type="body" idx="1"/>
          </p:nvPr>
        </p:nvSpPr>
        <p:spPr>
          <a:noFill/>
          <a:ln/>
        </p:spPr>
        <p:txBody>
          <a:bodyPr/>
          <a:lstStyle/>
          <a:p>
            <a:endParaRPr lang="zh-CN" altLang="en-US" smtClean="0"/>
          </a:p>
        </p:txBody>
      </p:sp>
      <p:sp>
        <p:nvSpPr>
          <p:cNvPr id="41988" name="灯片编号占位符 3"/>
          <p:cNvSpPr>
            <a:spLocks noGrp="1"/>
          </p:cNvSpPr>
          <p:nvPr>
            <p:ph type="sldNum" sz="quarter" idx="5"/>
          </p:nvPr>
        </p:nvSpPr>
        <p:spPr>
          <a:noFill/>
        </p:spPr>
        <p:txBody>
          <a:bodyPr/>
          <a:lstStyle/>
          <a:p>
            <a:fld id="{2D4F681E-1D79-4F1D-8879-3F80DE0A3783}" type="slidenum">
              <a:rPr lang="zh-CN" altLang="en-US" smtClean="0"/>
              <a:pPr/>
              <a:t>20</a:t>
            </a:fld>
            <a:endParaRPr lang="en-US" altLang="zh-C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ln/>
        </p:spPr>
      </p:sp>
      <p:sp>
        <p:nvSpPr>
          <p:cNvPr id="44035" name="备注占位符 2"/>
          <p:cNvSpPr>
            <a:spLocks noGrp="1"/>
          </p:cNvSpPr>
          <p:nvPr>
            <p:ph type="body" idx="1"/>
          </p:nvPr>
        </p:nvSpPr>
        <p:spPr>
          <a:noFill/>
          <a:ln/>
        </p:spPr>
        <p:txBody>
          <a:bodyPr/>
          <a:lstStyle/>
          <a:p>
            <a:endParaRPr lang="zh-CN" altLang="en-US" smtClean="0"/>
          </a:p>
        </p:txBody>
      </p:sp>
      <p:sp>
        <p:nvSpPr>
          <p:cNvPr id="44036" name="灯片编号占位符 3"/>
          <p:cNvSpPr>
            <a:spLocks noGrp="1"/>
          </p:cNvSpPr>
          <p:nvPr>
            <p:ph type="sldNum" sz="quarter" idx="5"/>
          </p:nvPr>
        </p:nvSpPr>
        <p:spPr>
          <a:noFill/>
        </p:spPr>
        <p:txBody>
          <a:bodyPr/>
          <a:lstStyle/>
          <a:p>
            <a:fld id="{7B68AAB2-EDFF-4242-AA87-895E298CF923}" type="slidenum">
              <a:rPr lang="zh-CN" altLang="en-US" smtClean="0"/>
              <a:pPr/>
              <a:t>21</a:t>
            </a:fld>
            <a:endParaRPr lang="en-US"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ln/>
        </p:spPr>
      </p:sp>
      <p:sp>
        <p:nvSpPr>
          <p:cNvPr id="46083" name="备注占位符 2"/>
          <p:cNvSpPr>
            <a:spLocks noGrp="1"/>
          </p:cNvSpPr>
          <p:nvPr>
            <p:ph type="body" idx="1"/>
          </p:nvPr>
        </p:nvSpPr>
        <p:spPr>
          <a:noFill/>
          <a:ln/>
        </p:spPr>
        <p:txBody>
          <a:bodyPr/>
          <a:lstStyle/>
          <a:p>
            <a:endParaRPr lang="zh-CN" altLang="en-US" smtClean="0"/>
          </a:p>
        </p:txBody>
      </p:sp>
      <p:sp>
        <p:nvSpPr>
          <p:cNvPr id="46084" name="灯片编号占位符 3"/>
          <p:cNvSpPr>
            <a:spLocks noGrp="1"/>
          </p:cNvSpPr>
          <p:nvPr>
            <p:ph type="sldNum" sz="quarter" idx="5"/>
          </p:nvPr>
        </p:nvSpPr>
        <p:spPr>
          <a:noFill/>
        </p:spPr>
        <p:txBody>
          <a:bodyPr/>
          <a:lstStyle/>
          <a:p>
            <a:fld id="{94C80BA5-B1CA-4516-BE23-1BCD03953946}" type="slidenum">
              <a:rPr lang="zh-CN" altLang="en-US" smtClean="0"/>
              <a:pPr/>
              <a:t>22</a:t>
            </a:fld>
            <a:endParaRPr lang="en-US"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a:ln/>
        </p:spPr>
      </p:sp>
      <p:sp>
        <p:nvSpPr>
          <p:cNvPr id="47107" name="备注占位符 2"/>
          <p:cNvSpPr>
            <a:spLocks noGrp="1"/>
          </p:cNvSpPr>
          <p:nvPr>
            <p:ph type="body" idx="1"/>
          </p:nvPr>
        </p:nvSpPr>
        <p:spPr>
          <a:noFill/>
          <a:ln/>
        </p:spPr>
        <p:txBody>
          <a:bodyPr/>
          <a:lstStyle/>
          <a:p>
            <a:endParaRPr lang="zh-CN" altLang="en-US" smtClean="0"/>
          </a:p>
        </p:txBody>
      </p:sp>
      <p:sp>
        <p:nvSpPr>
          <p:cNvPr id="47108" name="灯片编号占位符 3"/>
          <p:cNvSpPr>
            <a:spLocks noGrp="1"/>
          </p:cNvSpPr>
          <p:nvPr>
            <p:ph type="sldNum" sz="quarter" idx="5"/>
          </p:nvPr>
        </p:nvSpPr>
        <p:spPr>
          <a:noFill/>
        </p:spPr>
        <p:txBody>
          <a:bodyPr/>
          <a:lstStyle/>
          <a:p>
            <a:fld id="{447F51E5-2DE4-4FBA-9001-F9F2254924BC}" type="slidenum">
              <a:rPr lang="zh-CN" altLang="en-US" smtClean="0"/>
              <a:pPr/>
              <a:t>24</a:t>
            </a:fld>
            <a:endParaRPr lang="en-US"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ln/>
        </p:spPr>
      </p:sp>
      <p:sp>
        <p:nvSpPr>
          <p:cNvPr id="48131" name="备注占位符 2"/>
          <p:cNvSpPr>
            <a:spLocks noGrp="1"/>
          </p:cNvSpPr>
          <p:nvPr>
            <p:ph type="body" idx="1"/>
          </p:nvPr>
        </p:nvSpPr>
        <p:spPr>
          <a:noFill/>
          <a:ln/>
        </p:spPr>
        <p:txBody>
          <a:bodyPr/>
          <a:lstStyle/>
          <a:p>
            <a:endParaRPr lang="zh-CN" altLang="en-US" smtClean="0"/>
          </a:p>
        </p:txBody>
      </p:sp>
      <p:sp>
        <p:nvSpPr>
          <p:cNvPr id="48132" name="灯片编号占位符 3"/>
          <p:cNvSpPr>
            <a:spLocks noGrp="1"/>
          </p:cNvSpPr>
          <p:nvPr>
            <p:ph type="sldNum" sz="quarter" idx="5"/>
          </p:nvPr>
        </p:nvSpPr>
        <p:spPr>
          <a:noFill/>
        </p:spPr>
        <p:txBody>
          <a:bodyPr/>
          <a:lstStyle/>
          <a:p>
            <a:fld id="{7156D8D0-EDB9-47AE-B036-2BE6064EAB61}" type="slidenum">
              <a:rPr lang="zh-CN" altLang="en-US" smtClean="0"/>
              <a:pPr/>
              <a:t>25</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2"/>
          <p:cNvSpPr>
            <a:spLocks noGrp="1" noChangeArrowheads="1"/>
          </p:cNvSpPr>
          <p:nvPr>
            <p:ph type="sldNum" sz="quarter" idx="10"/>
            <p:custDataLst>
              <p:tags r:id="rId1"/>
            </p:custDataLst>
          </p:nvPr>
        </p:nvSpPr>
        <p:spPr>
          <a:ln/>
        </p:spPr>
        <p:txBody>
          <a:bodyPr/>
          <a:lstStyle>
            <a:lvl1pPr>
              <a:defRPr/>
            </a:lvl1pPr>
          </a:lstStyle>
          <a:p>
            <a:pPr>
              <a:defRPr/>
            </a:pPr>
            <a:fld id="{570C2578-48F8-46E7-AC10-BD4E212AF698}" type="slidenum">
              <a:rPr lang="zh-CN" altLang="en-US"/>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sldNum" sz="quarter" idx="10"/>
            <p:custDataLst>
              <p:tags r:id="rId1"/>
            </p:custDataLst>
          </p:nvPr>
        </p:nvSpPr>
        <p:spPr>
          <a:ln/>
        </p:spPr>
        <p:txBody>
          <a:bodyPr/>
          <a:lstStyle>
            <a:lvl1pPr>
              <a:defRPr/>
            </a:lvl1pPr>
          </a:lstStyle>
          <a:p>
            <a:pPr>
              <a:defRPr/>
            </a:pPr>
            <a:fld id="{1D442FC1-3B19-479D-86A8-4516C50331E4}" type="slidenum">
              <a:rPr lang="zh-CN" altLang="en-US"/>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399213" y="333375"/>
            <a:ext cx="1905000" cy="55435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4213" y="333375"/>
            <a:ext cx="5562600" cy="55435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sldNum" sz="quarter" idx="10"/>
            <p:custDataLst>
              <p:tags r:id="rId1"/>
            </p:custDataLst>
          </p:nvPr>
        </p:nvSpPr>
        <p:spPr>
          <a:ln/>
        </p:spPr>
        <p:txBody>
          <a:bodyPr/>
          <a:lstStyle>
            <a:lvl1pPr>
              <a:defRPr/>
            </a:lvl1pPr>
          </a:lstStyle>
          <a:p>
            <a:pPr>
              <a:defRPr/>
            </a:pPr>
            <a:fld id="{9F2D9417-9343-4517-B916-1097996581D9}" type="slidenum">
              <a:rPr lang="zh-CN" altLang="en-US"/>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4213" y="333375"/>
            <a:ext cx="7620000" cy="55435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2"/>
          <p:cNvSpPr>
            <a:spLocks noGrp="1" noChangeArrowheads="1"/>
          </p:cNvSpPr>
          <p:nvPr>
            <p:ph type="sldNum" sz="quarter" idx="10"/>
            <p:custDataLst>
              <p:tags r:id="rId1"/>
            </p:custDataLst>
          </p:nvPr>
        </p:nvSpPr>
        <p:spPr>
          <a:ln/>
        </p:spPr>
        <p:txBody>
          <a:bodyPr/>
          <a:lstStyle>
            <a:lvl1pPr>
              <a:defRPr/>
            </a:lvl1pPr>
          </a:lstStyle>
          <a:p>
            <a:pPr>
              <a:defRPr/>
            </a:pPr>
            <a:fld id="{3E04A105-027A-4E37-8C45-CCEC7B3D1778}" type="slidenum">
              <a:rPr lang="zh-CN" altLang="en-US"/>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4213" y="333375"/>
            <a:ext cx="7620000" cy="762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900113" y="1268413"/>
            <a:ext cx="7391400" cy="4608512"/>
          </a:xfrm>
        </p:spPr>
        <p:txBody>
          <a:bodyPr/>
          <a:lstStyle/>
          <a:p>
            <a:pPr lvl="0"/>
            <a:endParaRPr lang="zh-CN" altLang="en-US" noProof="0"/>
          </a:p>
        </p:txBody>
      </p:sp>
      <p:sp>
        <p:nvSpPr>
          <p:cNvPr id="4" name="Rectangle 2"/>
          <p:cNvSpPr>
            <a:spLocks noGrp="1" noChangeArrowheads="1"/>
          </p:cNvSpPr>
          <p:nvPr>
            <p:ph type="sldNum" sz="quarter" idx="10"/>
            <p:custDataLst>
              <p:tags r:id="rId1"/>
            </p:custDataLst>
          </p:nvPr>
        </p:nvSpPr>
        <p:spPr>
          <a:ln/>
        </p:spPr>
        <p:txBody>
          <a:bodyPr/>
          <a:lstStyle>
            <a:lvl1pPr>
              <a:defRPr/>
            </a:lvl1pPr>
          </a:lstStyle>
          <a:p>
            <a:pPr>
              <a:defRPr/>
            </a:pPr>
            <a:fld id="{AADC4EFE-3BDD-4757-A5EF-E79355EBC7E5}" type="slidenum">
              <a:rPr lang="zh-CN" altLang="en-US"/>
              <a:pPr>
                <a:defRPr/>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84213" y="333375"/>
            <a:ext cx="7620000" cy="762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900113" y="1268413"/>
            <a:ext cx="3619500" cy="46085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72013" y="1268413"/>
            <a:ext cx="3619500" cy="22272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72013" y="3648075"/>
            <a:ext cx="3619500" cy="22288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2"/>
          <p:cNvSpPr>
            <a:spLocks noGrp="1" noChangeArrowheads="1"/>
          </p:cNvSpPr>
          <p:nvPr>
            <p:ph type="sldNum" sz="quarter" idx="10"/>
            <p:custDataLst>
              <p:tags r:id="rId1"/>
            </p:custDataLst>
          </p:nvPr>
        </p:nvSpPr>
        <p:spPr>
          <a:ln/>
        </p:spPr>
        <p:txBody>
          <a:bodyPr/>
          <a:lstStyle>
            <a:lvl1pPr>
              <a:defRPr/>
            </a:lvl1pPr>
          </a:lstStyle>
          <a:p>
            <a:pPr>
              <a:defRPr/>
            </a:pPr>
            <a:fld id="{1F22EEFE-374D-4C2B-8922-8DB76B9E4C06}" type="slidenum">
              <a:rPr lang="zh-CN" altLang="en-US"/>
              <a:pPr>
                <a:defRPr/>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4213" y="333375"/>
            <a:ext cx="7620000" cy="762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900113" y="1268413"/>
            <a:ext cx="3619500" cy="46085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2013" y="1268413"/>
            <a:ext cx="3619500" cy="46085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
          <p:cNvSpPr>
            <a:spLocks noGrp="1" noChangeArrowheads="1"/>
          </p:cNvSpPr>
          <p:nvPr>
            <p:ph type="sldNum" sz="quarter" idx="10"/>
            <p:custDataLst>
              <p:tags r:id="rId1"/>
            </p:custDataLst>
          </p:nvPr>
        </p:nvSpPr>
        <p:spPr>
          <a:ln/>
        </p:spPr>
        <p:txBody>
          <a:bodyPr/>
          <a:lstStyle>
            <a:lvl1pPr>
              <a:defRPr/>
            </a:lvl1pPr>
          </a:lstStyle>
          <a:p>
            <a:pPr>
              <a:defRPr/>
            </a:pPr>
            <a:fld id="{E4B34413-7364-4551-B832-CFFA4F3BCF87}"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sldNum" sz="quarter" idx="10"/>
            <p:custDataLst>
              <p:tags r:id="rId1"/>
            </p:custDataLst>
          </p:nvPr>
        </p:nvSpPr>
        <p:spPr>
          <a:ln/>
        </p:spPr>
        <p:txBody>
          <a:bodyPr/>
          <a:lstStyle>
            <a:lvl1pPr>
              <a:defRPr/>
            </a:lvl1pPr>
          </a:lstStyle>
          <a:p>
            <a:pPr>
              <a:defRPr/>
            </a:pPr>
            <a:fld id="{A2E139CA-7BAA-4D9D-A25E-519C64926DF6}" type="slidenum">
              <a:rPr lang="zh-CN" altLang="en-US"/>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2"/>
          <p:cNvSpPr>
            <a:spLocks noGrp="1" noChangeArrowheads="1"/>
          </p:cNvSpPr>
          <p:nvPr>
            <p:ph type="sldNum" sz="quarter" idx="10"/>
            <p:custDataLst>
              <p:tags r:id="rId1"/>
            </p:custDataLst>
          </p:nvPr>
        </p:nvSpPr>
        <p:spPr>
          <a:ln/>
        </p:spPr>
        <p:txBody>
          <a:bodyPr/>
          <a:lstStyle>
            <a:lvl1pPr>
              <a:defRPr/>
            </a:lvl1pPr>
          </a:lstStyle>
          <a:p>
            <a:pPr>
              <a:defRPr/>
            </a:pPr>
            <a:fld id="{8D969455-3F1E-4FA8-88F3-09797494CCEC}" type="slidenum">
              <a:rPr lang="zh-CN" altLang="en-US"/>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00113" y="1268413"/>
            <a:ext cx="36195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2013" y="1268413"/>
            <a:ext cx="36195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
          <p:cNvSpPr>
            <a:spLocks noGrp="1" noChangeArrowheads="1"/>
          </p:cNvSpPr>
          <p:nvPr>
            <p:ph type="sldNum" sz="quarter" idx="10"/>
            <p:custDataLst>
              <p:tags r:id="rId1"/>
            </p:custDataLst>
          </p:nvPr>
        </p:nvSpPr>
        <p:spPr>
          <a:ln/>
        </p:spPr>
        <p:txBody>
          <a:bodyPr/>
          <a:lstStyle>
            <a:lvl1pPr>
              <a:defRPr/>
            </a:lvl1pPr>
          </a:lstStyle>
          <a:p>
            <a:pPr>
              <a:defRPr/>
            </a:pPr>
            <a:fld id="{965173EC-CBBA-4524-BC87-5E0FC18CFC71}" type="slidenum">
              <a:rPr lang="zh-CN" altLang="en-US"/>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
          <p:cNvSpPr>
            <a:spLocks noGrp="1" noChangeArrowheads="1"/>
          </p:cNvSpPr>
          <p:nvPr>
            <p:ph type="sldNum" sz="quarter" idx="10"/>
            <p:custDataLst>
              <p:tags r:id="rId1"/>
            </p:custDataLst>
          </p:nvPr>
        </p:nvSpPr>
        <p:spPr>
          <a:ln/>
        </p:spPr>
        <p:txBody>
          <a:bodyPr/>
          <a:lstStyle>
            <a:lvl1pPr>
              <a:defRPr/>
            </a:lvl1pPr>
          </a:lstStyle>
          <a:p>
            <a:pPr>
              <a:defRPr/>
            </a:pPr>
            <a:fld id="{1B71279E-13DF-4173-AE65-DCDA79BD514F}" type="slidenum">
              <a:rPr lang="zh-CN" altLang="en-US"/>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
          <p:cNvSpPr>
            <a:spLocks noGrp="1" noChangeArrowheads="1"/>
          </p:cNvSpPr>
          <p:nvPr>
            <p:ph type="sldNum" sz="quarter" idx="10"/>
            <p:custDataLst>
              <p:tags r:id="rId1"/>
            </p:custDataLst>
          </p:nvPr>
        </p:nvSpPr>
        <p:spPr>
          <a:ln/>
        </p:spPr>
        <p:txBody>
          <a:bodyPr/>
          <a:lstStyle>
            <a:lvl1pPr>
              <a:defRPr/>
            </a:lvl1pPr>
          </a:lstStyle>
          <a:p>
            <a:pPr>
              <a:defRPr/>
            </a:pPr>
            <a:fld id="{05DA4C00-FF17-4985-8B23-7B281DCA21BD}" type="slidenum">
              <a:rPr lang="zh-CN" altLang="en-US"/>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
          <p:cNvSpPr>
            <a:spLocks noGrp="1" noChangeArrowheads="1"/>
          </p:cNvSpPr>
          <p:nvPr>
            <p:ph type="sldNum" sz="quarter" idx="10"/>
            <p:custDataLst>
              <p:tags r:id="rId1"/>
            </p:custDataLst>
          </p:nvPr>
        </p:nvSpPr>
        <p:spPr>
          <a:ln/>
        </p:spPr>
        <p:txBody>
          <a:bodyPr/>
          <a:lstStyle>
            <a:lvl1pPr>
              <a:defRPr/>
            </a:lvl1pPr>
          </a:lstStyle>
          <a:p>
            <a:pPr>
              <a:defRPr/>
            </a:pPr>
            <a:fld id="{1B95CB85-23A8-4008-B614-67ECCC3A6A7E}" type="slidenum">
              <a:rPr lang="zh-CN" altLang="en-US"/>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sldNum" sz="quarter" idx="10"/>
            <p:custDataLst>
              <p:tags r:id="rId1"/>
            </p:custDataLst>
          </p:nvPr>
        </p:nvSpPr>
        <p:spPr>
          <a:ln/>
        </p:spPr>
        <p:txBody>
          <a:bodyPr/>
          <a:lstStyle>
            <a:lvl1pPr>
              <a:defRPr/>
            </a:lvl1pPr>
          </a:lstStyle>
          <a:p>
            <a:pPr>
              <a:defRPr/>
            </a:pPr>
            <a:fld id="{2F9673DA-937E-4E8A-8E89-AD8C16B0096A}" type="slidenum">
              <a:rPr lang="zh-CN" altLang="en-US"/>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sldNum" sz="quarter" idx="10"/>
            <p:custDataLst>
              <p:tags r:id="rId1"/>
            </p:custDataLst>
          </p:nvPr>
        </p:nvSpPr>
        <p:spPr>
          <a:ln/>
        </p:spPr>
        <p:txBody>
          <a:bodyPr/>
          <a:lstStyle>
            <a:lvl1pPr>
              <a:defRPr/>
            </a:lvl1pPr>
          </a:lstStyle>
          <a:p>
            <a:pPr>
              <a:defRPr/>
            </a:pPr>
            <a:fld id="{113027FA-F42D-415A-B9FD-05C3778DE60B}" type="slidenum">
              <a:rPr lang="zh-CN" altLang="en-US"/>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tags" Target="../tags/tag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5"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15" hidden="1"/>
          <p:cNvGraphicFramePr>
            <a:graphicFrameLocks/>
          </p:cNvGraphicFramePr>
          <p:nvPr/>
        </p:nvGraphicFramePr>
        <p:xfrm>
          <a:off x="0" y="0"/>
          <a:ext cx="158750" cy="158750"/>
        </p:xfrm>
        <a:graphic>
          <a:graphicData uri="http://schemas.openxmlformats.org/presentationml/2006/ole">
            <p:oleObj spid="_x0000_s1026" r:id="rId23" imgW="0" imgH="0" progId="">
              <p:embed/>
            </p:oleObj>
          </a:graphicData>
        </a:graphic>
      </p:graphicFrame>
      <p:pic>
        <p:nvPicPr>
          <p:cNvPr id="1028" name="Picture 10" descr="ppt背景条-灰色"/>
          <p:cNvPicPr>
            <a:picLocks noChangeAspect="1" noChangeArrowheads="1"/>
          </p:cNvPicPr>
          <p:nvPr>
            <p:custDataLst>
              <p:tags r:id="rId18"/>
            </p:custDataLst>
          </p:nvPr>
        </p:nvPicPr>
        <p:blipFill>
          <a:blip r:embed="rId24"/>
          <a:srcRect/>
          <a:stretch>
            <a:fillRect/>
          </a:stretch>
        </p:blipFill>
        <p:spPr bwMode="auto">
          <a:xfrm>
            <a:off x="179388" y="6527800"/>
            <a:ext cx="8963025" cy="357188"/>
          </a:xfrm>
          <a:prstGeom prst="rect">
            <a:avLst/>
          </a:prstGeom>
          <a:noFill/>
          <a:ln w="9525">
            <a:noFill/>
            <a:miter lim="800000"/>
            <a:headEnd/>
            <a:tailEnd/>
          </a:ln>
        </p:spPr>
      </p:pic>
      <p:pic>
        <p:nvPicPr>
          <p:cNvPr id="1029" name="Picture 11" descr="背景条-灰色长城"/>
          <p:cNvPicPr>
            <a:picLocks noChangeAspect="1" noChangeArrowheads="1"/>
          </p:cNvPicPr>
          <p:nvPr>
            <p:custDataLst>
              <p:tags r:id="rId19"/>
            </p:custDataLst>
          </p:nvPr>
        </p:nvPicPr>
        <p:blipFill>
          <a:blip r:embed="rId24"/>
          <a:srcRect/>
          <a:stretch>
            <a:fillRect/>
          </a:stretch>
        </p:blipFill>
        <p:spPr bwMode="auto">
          <a:xfrm>
            <a:off x="0" y="6538913"/>
            <a:ext cx="8486775" cy="338137"/>
          </a:xfrm>
          <a:prstGeom prst="rect">
            <a:avLst/>
          </a:prstGeom>
          <a:noFill/>
          <a:ln w="9525">
            <a:noFill/>
            <a:miter lim="800000"/>
            <a:headEnd/>
            <a:tailEnd/>
          </a:ln>
        </p:spPr>
      </p:pic>
      <p:sp>
        <p:nvSpPr>
          <p:cNvPr id="1030" name="Rectangle 12"/>
          <p:cNvSpPr>
            <a:spLocks noGrp="1" noChangeArrowheads="1"/>
          </p:cNvSpPr>
          <p:nvPr>
            <p:ph type="title"/>
            <p:custDataLst>
              <p:tags r:id="rId20"/>
            </p:custDataLst>
          </p:nvPr>
        </p:nvSpPr>
        <p:spPr bwMode="auto">
          <a:xfrm>
            <a:off x="468313" y="476250"/>
            <a:ext cx="6408737" cy="5461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企业</a:t>
            </a:r>
            <a:r>
              <a:rPr lang="en-US" altLang="zh-CN" smtClean="0"/>
              <a:t>LOGO</a:t>
            </a:r>
          </a:p>
        </p:txBody>
      </p:sp>
      <p:sp>
        <p:nvSpPr>
          <p:cNvPr id="1031" name="Rectangle 13"/>
          <p:cNvSpPr>
            <a:spLocks noGrp="1" noChangeArrowheads="1"/>
          </p:cNvSpPr>
          <p:nvPr>
            <p:ph type="body" idx="1"/>
            <p:custDataLst>
              <p:tags r:id="rId21"/>
            </p:custDataLst>
          </p:nvPr>
        </p:nvSpPr>
        <p:spPr bwMode="auto">
          <a:xfrm>
            <a:off x="466725" y="1341438"/>
            <a:ext cx="8208963" cy="4824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p:txBody>
      </p:sp>
      <p:sp>
        <p:nvSpPr>
          <p:cNvPr id="1459202" name="Rectangle 2"/>
          <p:cNvSpPr>
            <a:spLocks noGrp="1" noChangeArrowheads="1"/>
          </p:cNvSpPr>
          <p:nvPr>
            <p:ph type="sldNum" sz="quarter" idx="4"/>
            <p:custDataLst>
              <p:tags r:id="rId22"/>
            </p:custDataLst>
          </p:nvPr>
        </p:nvSpPr>
        <p:spPr bwMode="auto">
          <a:xfrm>
            <a:off x="6588125" y="619283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400">
                <a:latin typeface="微软雅黑" pitchFamily="34" charset="-122"/>
                <a:ea typeface="微软雅黑" pitchFamily="34" charset="-122"/>
              </a:defRPr>
            </a:lvl1pPr>
          </a:lstStyle>
          <a:p>
            <a:pPr>
              <a:defRPr/>
            </a:pPr>
            <a:fld id="{E737F079-48B2-41AF-904E-68200157C9B9}" type="slidenum">
              <a:rPr lang="zh-CN" altLang="en-US"/>
              <a:pPr>
                <a:defRPr/>
              </a:pPr>
              <a:t>‹#›</a:t>
            </a:fld>
            <a:endParaRPr lang="en-US" altLang="zh-CN"/>
          </a:p>
        </p:txBody>
      </p:sp>
      <p:pic>
        <p:nvPicPr>
          <p:cNvPr id="1033" name="Picture 10" descr="1"/>
          <p:cNvPicPr>
            <a:picLocks noChangeAspect="1" noChangeArrowheads="1"/>
          </p:cNvPicPr>
          <p:nvPr userDrawn="1"/>
        </p:nvPicPr>
        <p:blipFill>
          <a:blip r:embed="rId25">
            <a:lum bright="-6000"/>
          </a:blip>
          <a:srcRect r="-17"/>
          <a:stretch>
            <a:fillRect/>
          </a:stretch>
        </p:blipFill>
        <p:spPr bwMode="auto">
          <a:xfrm>
            <a:off x="0" y="6562725"/>
            <a:ext cx="9144000" cy="371475"/>
          </a:xfrm>
          <a:prstGeom prst="rect">
            <a:avLst/>
          </a:prstGeom>
          <a:noFill/>
          <a:ln w="9525">
            <a:noFill/>
            <a:miter lim="800000"/>
            <a:headEnd/>
            <a:tailEnd/>
          </a:ln>
        </p:spPr>
      </p:pic>
      <p:pic>
        <p:nvPicPr>
          <p:cNvPr id="1034" name="图片 9" descr="信用卡logo.JPG"/>
          <p:cNvPicPr>
            <a:picLocks noChangeAspect="1"/>
          </p:cNvPicPr>
          <p:nvPr userDrawn="1"/>
        </p:nvPicPr>
        <p:blipFill>
          <a:blip r:embed="rId26"/>
          <a:srcRect/>
          <a:stretch>
            <a:fillRect/>
          </a:stretch>
        </p:blipFill>
        <p:spPr bwMode="auto">
          <a:xfrm>
            <a:off x="6000750" y="428625"/>
            <a:ext cx="2857500" cy="549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rtl="0" eaLnBrk="0" fontAlgn="base" hangingPunct="0">
        <a:spcBef>
          <a:spcPct val="0"/>
        </a:spcBef>
        <a:spcAft>
          <a:spcPct val="0"/>
        </a:spcAft>
        <a:defRPr kumimoji="1" sz="2400" b="1">
          <a:solidFill>
            <a:schemeClr val="tx2"/>
          </a:solidFill>
          <a:latin typeface="华文细黑" pitchFamily="2" charset="-122"/>
          <a:ea typeface="华文细黑" pitchFamily="2" charset="-122"/>
          <a:cs typeface="Arial Unicode MS" pitchFamily="34" charset="-122"/>
        </a:defRPr>
      </a:lvl1pPr>
      <a:lvl2pPr algn="l" rtl="0" eaLnBrk="0" fontAlgn="base" hangingPunct="0">
        <a:spcBef>
          <a:spcPct val="0"/>
        </a:spcBef>
        <a:spcAft>
          <a:spcPct val="0"/>
        </a:spcAft>
        <a:defRPr kumimoji="1" sz="2400" b="1">
          <a:solidFill>
            <a:schemeClr val="tx2"/>
          </a:solidFill>
          <a:latin typeface="华文细黑" pitchFamily="2" charset="-122"/>
          <a:ea typeface="华文细黑" pitchFamily="2" charset="-122"/>
          <a:cs typeface="Arial Unicode MS" pitchFamily="34" charset="-122"/>
        </a:defRPr>
      </a:lvl2pPr>
      <a:lvl3pPr algn="l" rtl="0" eaLnBrk="0" fontAlgn="base" hangingPunct="0">
        <a:spcBef>
          <a:spcPct val="0"/>
        </a:spcBef>
        <a:spcAft>
          <a:spcPct val="0"/>
        </a:spcAft>
        <a:defRPr kumimoji="1" sz="2400" b="1">
          <a:solidFill>
            <a:schemeClr val="tx2"/>
          </a:solidFill>
          <a:latin typeface="华文细黑" pitchFamily="2" charset="-122"/>
          <a:ea typeface="华文细黑" pitchFamily="2" charset="-122"/>
          <a:cs typeface="Arial Unicode MS" pitchFamily="34" charset="-122"/>
        </a:defRPr>
      </a:lvl3pPr>
      <a:lvl4pPr algn="l" rtl="0" eaLnBrk="0" fontAlgn="base" hangingPunct="0">
        <a:spcBef>
          <a:spcPct val="0"/>
        </a:spcBef>
        <a:spcAft>
          <a:spcPct val="0"/>
        </a:spcAft>
        <a:defRPr kumimoji="1" sz="2400" b="1">
          <a:solidFill>
            <a:schemeClr val="tx2"/>
          </a:solidFill>
          <a:latin typeface="华文细黑" pitchFamily="2" charset="-122"/>
          <a:ea typeface="华文细黑" pitchFamily="2" charset="-122"/>
          <a:cs typeface="Arial Unicode MS" pitchFamily="34" charset="-122"/>
        </a:defRPr>
      </a:lvl4pPr>
      <a:lvl5pPr algn="l" rtl="0" eaLnBrk="0" fontAlgn="base" hangingPunct="0">
        <a:spcBef>
          <a:spcPct val="0"/>
        </a:spcBef>
        <a:spcAft>
          <a:spcPct val="0"/>
        </a:spcAft>
        <a:defRPr kumimoji="1" sz="2400" b="1">
          <a:solidFill>
            <a:schemeClr val="tx2"/>
          </a:solidFill>
          <a:latin typeface="华文细黑" pitchFamily="2" charset="-122"/>
          <a:ea typeface="华文细黑" pitchFamily="2" charset="-122"/>
          <a:cs typeface="Arial Unicode MS" pitchFamily="34" charset="-122"/>
        </a:defRPr>
      </a:lvl5pPr>
      <a:lvl6pPr marL="457200" algn="ctr" rtl="0" fontAlgn="base">
        <a:spcBef>
          <a:spcPct val="0"/>
        </a:spcBef>
        <a:spcAft>
          <a:spcPct val="0"/>
        </a:spcAft>
        <a:defRPr kumimoji="1" sz="2000">
          <a:solidFill>
            <a:schemeClr val="tx1"/>
          </a:solidFill>
          <a:latin typeface="Times New Roman" pitchFamily="18" charset="0"/>
          <a:ea typeface="Arial Unicode MS" pitchFamily="34" charset="-122"/>
        </a:defRPr>
      </a:lvl6pPr>
      <a:lvl7pPr marL="914400" algn="ctr" rtl="0" fontAlgn="base">
        <a:spcBef>
          <a:spcPct val="0"/>
        </a:spcBef>
        <a:spcAft>
          <a:spcPct val="0"/>
        </a:spcAft>
        <a:defRPr kumimoji="1" sz="2000">
          <a:solidFill>
            <a:schemeClr val="tx1"/>
          </a:solidFill>
          <a:latin typeface="Times New Roman" pitchFamily="18" charset="0"/>
          <a:ea typeface="Arial Unicode MS" pitchFamily="34" charset="-122"/>
        </a:defRPr>
      </a:lvl7pPr>
      <a:lvl8pPr marL="1371600" algn="ctr" rtl="0" fontAlgn="base">
        <a:spcBef>
          <a:spcPct val="0"/>
        </a:spcBef>
        <a:spcAft>
          <a:spcPct val="0"/>
        </a:spcAft>
        <a:defRPr kumimoji="1" sz="2000">
          <a:solidFill>
            <a:schemeClr val="tx1"/>
          </a:solidFill>
          <a:latin typeface="Times New Roman" pitchFamily="18" charset="0"/>
          <a:ea typeface="Arial Unicode MS" pitchFamily="34" charset="-122"/>
        </a:defRPr>
      </a:lvl8pPr>
      <a:lvl9pPr marL="1828800" algn="ctr" rtl="0" fontAlgn="base">
        <a:spcBef>
          <a:spcPct val="0"/>
        </a:spcBef>
        <a:spcAft>
          <a:spcPct val="0"/>
        </a:spcAft>
        <a:defRPr kumimoji="1" sz="2000">
          <a:solidFill>
            <a:schemeClr val="tx1"/>
          </a:solidFill>
          <a:latin typeface="Times New Roman" pitchFamily="18" charset="0"/>
          <a:ea typeface="Arial Unicode MS" pitchFamily="34" charset="-122"/>
        </a:defRPr>
      </a:lvl9pPr>
    </p:titleStyle>
    <p:bodyStyle>
      <a:lvl1pPr marL="342900" indent="-342900" algn="l" rtl="0" eaLnBrk="0" fontAlgn="base" hangingPunct="0">
        <a:lnSpc>
          <a:spcPct val="120000"/>
        </a:lnSpc>
        <a:spcBef>
          <a:spcPct val="20000"/>
        </a:spcBef>
        <a:spcAft>
          <a:spcPct val="20000"/>
        </a:spcAft>
        <a:buClr>
          <a:srgbClr val="CC0000"/>
        </a:buClr>
        <a:buSzPct val="60000"/>
        <a:buFont typeface="Wingdings" pitchFamily="2" charset="2"/>
        <a:buChar char="•"/>
        <a:defRPr kumimoji="1" sz="2000" b="1">
          <a:solidFill>
            <a:schemeClr val="tx2"/>
          </a:solidFill>
          <a:latin typeface="+mn-lt"/>
          <a:ea typeface="楷体_GB2312" pitchFamily="49" charset="-122"/>
          <a:cs typeface="+mn-cs"/>
        </a:defRPr>
      </a:lvl1pPr>
      <a:lvl2pPr marL="742950" indent="-285750" algn="l" rtl="0" eaLnBrk="0" fontAlgn="base" hangingPunct="0">
        <a:lnSpc>
          <a:spcPct val="120000"/>
        </a:lnSpc>
        <a:spcBef>
          <a:spcPct val="20000"/>
        </a:spcBef>
        <a:spcAft>
          <a:spcPct val="20000"/>
        </a:spcAft>
        <a:buChar char="–"/>
        <a:defRPr kumimoji="1" sz="2800" b="1">
          <a:solidFill>
            <a:schemeClr val="tx2"/>
          </a:solidFill>
          <a:latin typeface="+mn-lt"/>
          <a:ea typeface="楷体_GB2312" pitchFamily="49" charset="-122"/>
        </a:defRPr>
      </a:lvl2pPr>
      <a:lvl3pPr marL="1143000" indent="-228600" algn="l" rtl="0" eaLnBrk="0" fontAlgn="base" hangingPunct="0">
        <a:lnSpc>
          <a:spcPct val="120000"/>
        </a:lnSpc>
        <a:spcBef>
          <a:spcPct val="20000"/>
        </a:spcBef>
        <a:spcAft>
          <a:spcPct val="20000"/>
        </a:spcAft>
        <a:buChar char="•"/>
        <a:defRPr kumimoji="1" sz="1600" b="1">
          <a:solidFill>
            <a:schemeClr val="tx2"/>
          </a:solidFill>
          <a:latin typeface="+mn-lt"/>
          <a:ea typeface="楷体_GB2312" pitchFamily="49" charset="-122"/>
        </a:defRPr>
      </a:lvl3pPr>
      <a:lvl4pPr marL="1600200" indent="-228600" algn="l" rtl="0" eaLnBrk="0" fontAlgn="base" hangingPunct="0">
        <a:lnSpc>
          <a:spcPct val="120000"/>
        </a:lnSpc>
        <a:spcBef>
          <a:spcPct val="20000"/>
        </a:spcBef>
        <a:spcAft>
          <a:spcPct val="20000"/>
        </a:spcAft>
        <a:buChar char="–"/>
        <a:defRPr kumimoji="1" sz="1400" b="1">
          <a:solidFill>
            <a:schemeClr val="tx2"/>
          </a:solidFill>
          <a:latin typeface="+mn-lt"/>
          <a:ea typeface="楷体_GB2312" pitchFamily="49" charset="-122"/>
        </a:defRPr>
      </a:lvl4pPr>
      <a:lvl5pPr marL="2057400" indent="-228600" algn="l" rtl="0" eaLnBrk="0" fontAlgn="base" hangingPunct="0">
        <a:spcBef>
          <a:spcPct val="20000"/>
        </a:spcBef>
        <a:spcAft>
          <a:spcPct val="0"/>
        </a:spcAft>
        <a:buChar char="»"/>
        <a:defRPr kumimoji="1" sz="2000">
          <a:solidFill>
            <a:schemeClr val="tx1"/>
          </a:solidFill>
          <a:latin typeface="+mn-lt"/>
          <a:ea typeface="微软雅黑" pitchFamily="34" charset="-122"/>
          <a:cs typeface="微软雅黑"/>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gif"/></Relationships>
</file>

<file path=ppt/slides/_rels/slide1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42938" y="1857375"/>
            <a:ext cx="7772400" cy="1470025"/>
          </a:xfrm>
        </p:spPr>
        <p:txBody>
          <a:bodyPr/>
          <a:lstStyle/>
          <a:p>
            <a:pPr algn="ctr">
              <a:lnSpc>
                <a:spcPct val="150000"/>
              </a:lnSpc>
            </a:pPr>
            <a:r>
              <a:rPr lang="zh-CN" altLang="en-US" sz="4000" dirty="0" smtClean="0">
                <a:latin typeface="黑体" pitchFamily="2" charset="-122"/>
                <a:ea typeface="黑体" pitchFamily="2" charset="-122"/>
              </a:rPr>
              <a:t>中国银行陕师大公务卡</a:t>
            </a:r>
            <a:endParaRPr lang="zh-CN" altLang="en-US" sz="4400" dirty="0" smtClean="0">
              <a:latin typeface="黑体" pitchFamily="2" charset="-122"/>
              <a:ea typeface="黑体" pitchFamily="2" charset="-122"/>
            </a:endParaRPr>
          </a:p>
        </p:txBody>
      </p:sp>
      <p:sp>
        <p:nvSpPr>
          <p:cNvPr id="2051" name="Rectangle 3"/>
          <p:cNvSpPr>
            <a:spLocks noGrp="1" noChangeArrowheads="1"/>
          </p:cNvSpPr>
          <p:nvPr>
            <p:ph type="subTitle" idx="1"/>
          </p:nvPr>
        </p:nvSpPr>
        <p:spPr>
          <a:xfrm>
            <a:off x="1500188" y="4725988"/>
            <a:ext cx="6400800" cy="1131887"/>
          </a:xfrm>
        </p:spPr>
        <p:txBody>
          <a:bodyPr/>
          <a:lstStyle/>
          <a:p>
            <a:r>
              <a:rPr lang="zh-CN" altLang="en-US" dirty="0" smtClean="0">
                <a:latin typeface="华文细黑" pitchFamily="2" charset="-122"/>
                <a:ea typeface="华文细黑" pitchFamily="2" charset="-122"/>
              </a:rPr>
              <a:t>中国银行陕西省分行</a:t>
            </a:r>
            <a:endParaRPr lang="en-US" altLang="zh-CN" dirty="0" smtClean="0">
              <a:latin typeface="华文细黑" pitchFamily="2" charset="-122"/>
              <a:ea typeface="华文细黑" pitchFamily="2" charset="-122"/>
            </a:endParaRPr>
          </a:p>
          <a:p>
            <a:r>
              <a:rPr lang="en-US" altLang="zh-CN" dirty="0" smtClean="0">
                <a:latin typeface="华文细黑" pitchFamily="2" charset="-122"/>
                <a:ea typeface="华文细黑" pitchFamily="2" charset="-122"/>
              </a:rPr>
              <a:t>2015</a:t>
            </a:r>
            <a:r>
              <a:rPr lang="zh-CN" altLang="en-US" dirty="0" smtClean="0">
                <a:latin typeface="华文细黑" pitchFamily="2" charset="-122"/>
                <a:ea typeface="华文细黑" pitchFamily="2" charset="-122"/>
              </a:rPr>
              <a:t>年</a:t>
            </a:r>
            <a:r>
              <a:rPr lang="en-US" altLang="zh-CN" dirty="0" smtClean="0">
                <a:latin typeface="华文细黑" pitchFamily="2" charset="-122"/>
                <a:ea typeface="华文细黑" pitchFamily="2" charset="-122"/>
              </a:rPr>
              <a:t>4</a:t>
            </a:r>
            <a:r>
              <a:rPr lang="zh-CN" altLang="en-US" dirty="0" smtClean="0">
                <a:latin typeface="华文细黑" pitchFamily="2" charset="-122"/>
                <a:ea typeface="华文细黑" pitchFamily="2" charset="-122"/>
              </a:rPr>
              <a:t>月</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zh-CN" altLang="en-US" sz="2800" smtClean="0">
                <a:solidFill>
                  <a:srgbClr val="A50021"/>
                </a:solidFill>
              </a:rPr>
              <a:t>增值服务——“积分抵现金</a:t>
            </a:r>
            <a:r>
              <a:rPr lang="en-US" altLang="zh-CN" sz="2800" smtClean="0">
                <a:solidFill>
                  <a:srgbClr val="A50021"/>
                </a:solidFill>
              </a:rPr>
              <a:t>”</a:t>
            </a:r>
            <a:endParaRPr lang="zh-CN" altLang="en-US" sz="2800" smtClean="0">
              <a:solidFill>
                <a:srgbClr val="A50021"/>
              </a:solidFill>
            </a:endParaRPr>
          </a:p>
        </p:txBody>
      </p:sp>
      <p:sp>
        <p:nvSpPr>
          <p:cNvPr id="37891" name="Rectangle 3"/>
          <p:cNvSpPr>
            <a:spLocks noGrp="1" noChangeArrowheads="1"/>
          </p:cNvSpPr>
          <p:nvPr>
            <p:ph type="body" idx="1"/>
          </p:nvPr>
        </p:nvSpPr>
        <p:spPr>
          <a:xfrm>
            <a:off x="214313" y="1071563"/>
            <a:ext cx="8643937" cy="4824412"/>
          </a:xfrm>
        </p:spPr>
        <p:txBody>
          <a:bodyPr/>
          <a:lstStyle/>
          <a:p>
            <a:pPr>
              <a:lnSpc>
                <a:spcPct val="150000"/>
              </a:lnSpc>
              <a:buFont typeface="Wingdings" pitchFamily="2" charset="2"/>
              <a:buNone/>
              <a:defRPr/>
            </a:pPr>
            <a:r>
              <a:rPr lang="zh-CN" altLang="en-US" sz="2400" kern="1200" dirty="0" smtClean="0">
                <a:latin typeface="Arial" pitchFamily="34" charset="0"/>
                <a:ea typeface="华文细黑" pitchFamily="2" charset="-122"/>
              </a:rPr>
              <a:t>您的公务卡消费</a:t>
            </a:r>
            <a:r>
              <a:rPr lang="en-US" altLang="zh-CN" sz="2400" kern="1200" dirty="0" smtClean="0">
                <a:latin typeface="Arial" pitchFamily="34" charset="0"/>
                <a:ea typeface="华文细黑" pitchFamily="2" charset="-122"/>
              </a:rPr>
              <a:t>1</a:t>
            </a:r>
            <a:r>
              <a:rPr lang="zh-CN" altLang="en-US" sz="2400" kern="1200" dirty="0" smtClean="0">
                <a:latin typeface="Arial" pitchFamily="34" charset="0"/>
                <a:ea typeface="华文细黑" pitchFamily="2" charset="-122"/>
              </a:rPr>
              <a:t>元积</a:t>
            </a:r>
            <a:r>
              <a:rPr lang="en-US" altLang="zh-CN" sz="2400" kern="1200" dirty="0" smtClean="0">
                <a:latin typeface="Arial" pitchFamily="34" charset="0"/>
                <a:ea typeface="华文细黑" pitchFamily="2" charset="-122"/>
              </a:rPr>
              <a:t>1</a:t>
            </a:r>
            <a:r>
              <a:rPr lang="zh-CN" altLang="en-US" sz="2400" kern="1200" dirty="0" smtClean="0">
                <a:latin typeface="Arial" pitchFamily="34" charset="0"/>
                <a:ea typeface="华文细黑" pitchFamily="2" charset="-122"/>
              </a:rPr>
              <a:t>分，不足</a:t>
            </a:r>
            <a:r>
              <a:rPr lang="en-US" altLang="zh-CN" sz="2400" kern="1200" dirty="0" smtClean="0">
                <a:latin typeface="Arial" pitchFamily="34" charset="0"/>
                <a:ea typeface="华文细黑" pitchFamily="2" charset="-122"/>
              </a:rPr>
              <a:t>1</a:t>
            </a:r>
            <a:r>
              <a:rPr lang="zh-CN" altLang="en-US" sz="2400" kern="1200" dirty="0" smtClean="0">
                <a:latin typeface="Arial" pitchFamily="34" charset="0"/>
                <a:ea typeface="华文细黑" pitchFamily="2" charset="-122"/>
              </a:rPr>
              <a:t>元也积</a:t>
            </a:r>
            <a:r>
              <a:rPr lang="en-US" altLang="zh-CN" sz="2400" kern="1200" dirty="0" smtClean="0">
                <a:latin typeface="Arial" pitchFamily="34" charset="0"/>
                <a:ea typeface="华文细黑" pitchFamily="2" charset="-122"/>
              </a:rPr>
              <a:t>1</a:t>
            </a:r>
            <a:r>
              <a:rPr lang="zh-CN" altLang="en-US" sz="2400" kern="1200" dirty="0" smtClean="0">
                <a:latin typeface="Arial" pitchFamily="34" charset="0"/>
                <a:ea typeface="华文细黑" pitchFamily="2" charset="-122"/>
              </a:rPr>
              <a:t>分。您的积分可以：</a:t>
            </a:r>
            <a:endParaRPr lang="en-US" altLang="zh-CN" sz="2400" kern="1200" dirty="0" smtClean="0">
              <a:latin typeface="Arial" pitchFamily="34" charset="0"/>
              <a:ea typeface="华文细黑" pitchFamily="2" charset="-122"/>
            </a:endParaRPr>
          </a:p>
          <a:p>
            <a:pPr>
              <a:lnSpc>
                <a:spcPct val="150000"/>
              </a:lnSpc>
              <a:buFont typeface="Wingdings" pitchFamily="2" charset="2"/>
              <a:buChar char="Ø"/>
              <a:defRPr/>
            </a:pPr>
            <a:r>
              <a:rPr lang="zh-CN" altLang="en-US" sz="2400" kern="1200" dirty="0" smtClean="0">
                <a:latin typeface="Arial" pitchFamily="34" charset="0"/>
                <a:ea typeface="华文细黑" pitchFamily="2" charset="-122"/>
              </a:rPr>
              <a:t>随时随地</a:t>
            </a:r>
            <a:r>
              <a:rPr lang="zh-CN" altLang="en-US" sz="2400" kern="1200" dirty="0" smtClean="0">
                <a:latin typeface="Arial" pitchFamily="34" charset="0"/>
                <a:ea typeface="华文细黑" pitchFamily="2" charset="-122"/>
              </a:rPr>
              <a:t>用</a:t>
            </a:r>
            <a:r>
              <a:rPr lang="en-US" altLang="zh-CN" sz="2400" kern="1200" dirty="0" smtClean="0">
                <a:latin typeface="Arial" pitchFamily="34" charset="0"/>
                <a:ea typeface="华文细黑" pitchFamily="2" charset="-122"/>
              </a:rPr>
              <a:t>4.1</a:t>
            </a:r>
            <a:r>
              <a:rPr lang="zh-CN" altLang="en-US" sz="2400" kern="1200" dirty="0" smtClean="0">
                <a:latin typeface="Arial" pitchFamily="34" charset="0"/>
                <a:ea typeface="华文细黑" pitchFamily="2" charset="-122"/>
              </a:rPr>
              <a:t>万积分兑换中国电信、</a:t>
            </a:r>
            <a:r>
              <a:rPr lang="en-US" altLang="zh-CN" sz="2400" kern="1200" dirty="0" smtClean="0">
                <a:latin typeface="Arial" pitchFamily="34" charset="0"/>
                <a:ea typeface="华文细黑" pitchFamily="2" charset="-122"/>
              </a:rPr>
              <a:t>4.5</a:t>
            </a:r>
            <a:r>
              <a:rPr lang="zh-CN" altLang="en-US" sz="2400" kern="1200" dirty="0" smtClean="0">
                <a:latin typeface="Arial" pitchFamily="34" charset="0"/>
                <a:ea typeface="华文细黑" pitchFamily="2" charset="-122"/>
              </a:rPr>
              <a:t>万积分兑换中国移动价值</a:t>
            </a:r>
            <a:r>
              <a:rPr lang="en-US" altLang="zh-CN" sz="2400" kern="1200" dirty="0" smtClean="0">
                <a:latin typeface="Arial" pitchFamily="34" charset="0"/>
                <a:ea typeface="华文细黑" pitchFamily="2" charset="-122"/>
              </a:rPr>
              <a:t>100</a:t>
            </a:r>
            <a:r>
              <a:rPr lang="zh-CN" altLang="en-US" sz="2400" kern="1200" dirty="0" smtClean="0">
                <a:latin typeface="Arial" pitchFamily="34" charset="0"/>
                <a:ea typeface="华文细黑" pitchFamily="2" charset="-122"/>
              </a:rPr>
              <a:t>元的话费。</a:t>
            </a:r>
            <a:endParaRPr lang="en-US" altLang="zh-CN" sz="2400" kern="1200" dirty="0" smtClean="0">
              <a:latin typeface="Arial" pitchFamily="34" charset="0"/>
              <a:ea typeface="华文细黑" pitchFamily="2" charset="-122"/>
            </a:endParaRPr>
          </a:p>
          <a:p>
            <a:pPr>
              <a:lnSpc>
                <a:spcPct val="150000"/>
              </a:lnSpc>
              <a:buFont typeface="Wingdings" pitchFamily="2" charset="2"/>
              <a:buChar char="Ø"/>
              <a:defRPr/>
            </a:pPr>
            <a:r>
              <a:rPr lang="zh-CN" altLang="en-US" sz="2400" kern="1200" dirty="0" smtClean="0">
                <a:latin typeface="Arial" pitchFamily="34" charset="0"/>
                <a:ea typeface="华文细黑" pitchFamily="2" charset="-122"/>
              </a:rPr>
              <a:t>使用积分进行洗车、看电影、吃饭、购物等增值服务兑换。</a:t>
            </a:r>
          </a:p>
        </p:txBody>
      </p:sp>
      <p:pic>
        <p:nvPicPr>
          <p:cNvPr id="5" name="图片 4" descr="W020140425352465333914.jpg"/>
          <p:cNvPicPr>
            <a:picLocks noChangeAspect="1"/>
          </p:cNvPicPr>
          <p:nvPr/>
        </p:nvPicPr>
        <p:blipFill>
          <a:blip r:embed="rId2"/>
          <a:srcRect/>
          <a:stretch>
            <a:fillRect/>
          </a:stretch>
        </p:blipFill>
        <p:spPr bwMode="auto">
          <a:xfrm>
            <a:off x="6143625" y="1714500"/>
            <a:ext cx="2357438" cy="228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85750" y="428625"/>
            <a:ext cx="6408738" cy="546100"/>
          </a:xfrm>
        </p:spPr>
        <p:txBody>
          <a:bodyPr/>
          <a:lstStyle/>
          <a:p>
            <a:r>
              <a:rPr lang="zh-CN" altLang="en-US" sz="2800" smtClean="0">
                <a:solidFill>
                  <a:srgbClr val="A50021"/>
                </a:solidFill>
              </a:rPr>
              <a:t>四重“保镖”随行，用卡更安全</a:t>
            </a:r>
          </a:p>
        </p:txBody>
      </p:sp>
      <p:sp>
        <p:nvSpPr>
          <p:cNvPr id="45059" name="Rectangle 3"/>
          <p:cNvSpPr>
            <a:spLocks noGrp="1" noChangeArrowheads="1"/>
          </p:cNvSpPr>
          <p:nvPr>
            <p:ph type="body" idx="1"/>
          </p:nvPr>
        </p:nvSpPr>
        <p:spPr>
          <a:xfrm>
            <a:off x="642938" y="1214438"/>
            <a:ext cx="7786687" cy="4824412"/>
          </a:xfrm>
        </p:spPr>
        <p:txBody>
          <a:bodyPr/>
          <a:lstStyle/>
          <a:p>
            <a:pPr>
              <a:lnSpc>
                <a:spcPct val="150000"/>
              </a:lnSpc>
              <a:buFont typeface="Wingdings" pitchFamily="2" charset="2"/>
              <a:buChar char="Ø"/>
              <a:defRPr/>
            </a:pPr>
            <a:r>
              <a:rPr lang="zh-CN" altLang="en-US" kern="1200" dirty="0" smtClean="0">
                <a:latin typeface="Arial" pitchFamily="34" charset="0"/>
                <a:ea typeface="华文细黑" pitchFamily="2" charset="-122"/>
              </a:rPr>
              <a:t>提供密码、签名、“密码</a:t>
            </a:r>
            <a:r>
              <a:rPr lang="en-US" altLang="zh-CN" kern="1200" dirty="0" smtClean="0">
                <a:latin typeface="Arial" pitchFamily="34" charset="0"/>
                <a:ea typeface="华文细黑" pitchFamily="2" charset="-122"/>
              </a:rPr>
              <a:t>+</a:t>
            </a:r>
            <a:r>
              <a:rPr lang="zh-CN" altLang="en-US" kern="1200" dirty="0" smtClean="0">
                <a:latin typeface="Arial" pitchFamily="34" charset="0"/>
                <a:ea typeface="华文细黑" pitchFamily="2" charset="-122"/>
              </a:rPr>
              <a:t>签名”三种灵活验证方式备选；</a:t>
            </a:r>
            <a:endParaRPr lang="en-US" altLang="zh-CN" kern="1200" dirty="0" smtClean="0">
              <a:latin typeface="Arial" pitchFamily="34" charset="0"/>
              <a:ea typeface="华文细黑" pitchFamily="2" charset="-122"/>
            </a:endParaRPr>
          </a:p>
          <a:p>
            <a:pPr>
              <a:lnSpc>
                <a:spcPct val="150000"/>
              </a:lnSpc>
              <a:buFont typeface="Wingdings" pitchFamily="2" charset="2"/>
              <a:buNone/>
              <a:defRPr/>
            </a:pPr>
            <a:r>
              <a:rPr lang="en-US" altLang="zh-CN" kern="1200" dirty="0" smtClean="0">
                <a:latin typeface="Arial" pitchFamily="34" charset="0"/>
                <a:ea typeface="华文细黑" pitchFamily="2" charset="-122"/>
              </a:rPr>
              <a:t>         </a:t>
            </a:r>
            <a:r>
              <a:rPr lang="zh-CN" altLang="en-US" kern="1200" dirty="0" smtClean="0">
                <a:latin typeface="Arial" pitchFamily="34" charset="0"/>
                <a:ea typeface="华文细黑" pitchFamily="2" charset="-122"/>
              </a:rPr>
              <a:t>您可以任意设定消费金额门槛，例如</a:t>
            </a:r>
            <a:r>
              <a:rPr lang="en-US" altLang="zh-CN" kern="1200" dirty="0" smtClean="0">
                <a:latin typeface="Arial" pitchFamily="34" charset="0"/>
                <a:ea typeface="华文细黑" pitchFamily="2" charset="-122"/>
              </a:rPr>
              <a:t>500</a:t>
            </a:r>
            <a:r>
              <a:rPr lang="zh-CN" altLang="en-US" kern="1200" dirty="0" smtClean="0">
                <a:latin typeface="Arial" pitchFamily="34" charset="0"/>
                <a:ea typeface="华文细黑" pitchFamily="2" charset="-122"/>
              </a:rPr>
              <a:t>元，对</a:t>
            </a:r>
            <a:r>
              <a:rPr lang="en-US" altLang="zh-CN" kern="1200" dirty="0" smtClean="0">
                <a:latin typeface="Arial" pitchFamily="34" charset="0"/>
                <a:ea typeface="华文细黑" pitchFamily="2" charset="-122"/>
              </a:rPr>
              <a:t>500</a:t>
            </a:r>
            <a:r>
              <a:rPr lang="zh-CN" altLang="en-US" kern="1200" dirty="0" smtClean="0">
                <a:latin typeface="Arial" pitchFamily="34" charset="0"/>
                <a:ea typeface="华文细黑" pitchFamily="2" charset="-122"/>
              </a:rPr>
              <a:t>元以下的消费，凭签名消费，体现便捷性。对</a:t>
            </a:r>
            <a:r>
              <a:rPr lang="en-US" altLang="zh-CN" kern="1200" dirty="0" smtClean="0">
                <a:latin typeface="Arial" pitchFamily="34" charset="0"/>
                <a:ea typeface="华文细黑" pitchFamily="2" charset="-122"/>
              </a:rPr>
              <a:t>500</a:t>
            </a:r>
            <a:r>
              <a:rPr lang="zh-CN" altLang="en-US" kern="1200" dirty="0" smtClean="0">
                <a:latin typeface="Arial" pitchFamily="34" charset="0"/>
                <a:ea typeface="华文细黑" pitchFamily="2" charset="-122"/>
              </a:rPr>
              <a:t>元以上的消费，凭密码消费，体现安全性。</a:t>
            </a:r>
          </a:p>
          <a:p>
            <a:pPr>
              <a:lnSpc>
                <a:spcPct val="150000"/>
              </a:lnSpc>
              <a:buFont typeface="Wingdings" pitchFamily="2" charset="2"/>
              <a:buChar char="Ø"/>
              <a:defRPr/>
            </a:pPr>
            <a:r>
              <a:rPr lang="zh-CN" altLang="en-US" kern="1200" dirty="0" smtClean="0">
                <a:latin typeface="Arial" pitchFamily="34" charset="0"/>
                <a:ea typeface="华文细黑" pitchFamily="2" charset="-122"/>
              </a:rPr>
              <a:t>任意金额，免费接收短信通知；</a:t>
            </a:r>
          </a:p>
          <a:p>
            <a:pPr>
              <a:lnSpc>
                <a:spcPct val="150000"/>
              </a:lnSpc>
              <a:buFont typeface="Wingdings" pitchFamily="2" charset="2"/>
              <a:buChar char="Ø"/>
              <a:defRPr/>
            </a:pPr>
            <a:r>
              <a:rPr lang="zh-CN" altLang="en-US" kern="1200" dirty="0" smtClean="0">
                <a:latin typeface="Arial" pitchFamily="34" charset="0"/>
                <a:ea typeface="华文细黑" pitchFamily="2" charset="-122"/>
              </a:rPr>
              <a:t>大额交易侦测随身行：根据您的日常行为搭建消费模型，对于偏离模型的消费，客服电话沟通确认后，消费予以成功；</a:t>
            </a:r>
          </a:p>
          <a:p>
            <a:pPr>
              <a:lnSpc>
                <a:spcPct val="150000"/>
              </a:lnSpc>
              <a:buFont typeface="Wingdings" pitchFamily="2" charset="2"/>
              <a:buChar char="Ø"/>
              <a:defRPr/>
            </a:pPr>
            <a:r>
              <a:rPr lang="zh-CN" altLang="en-US" kern="1200" dirty="0" smtClean="0">
                <a:latin typeface="Arial" pitchFamily="34" charset="0"/>
                <a:ea typeface="华文细黑" pitchFamily="2" charset="-122"/>
              </a:rPr>
              <a:t>挂失后零风险。</a:t>
            </a:r>
            <a:endParaRPr lang="en-US" altLang="zh-CN" kern="1200" dirty="0" smtClean="0">
              <a:latin typeface="Arial" pitchFamily="34" charset="0"/>
              <a:ea typeface="华文细黑" pitchFamily="2" charset="-122"/>
            </a:endParaRPr>
          </a:p>
          <a:p>
            <a:pPr>
              <a:lnSpc>
                <a:spcPct val="150000"/>
              </a:lnSpc>
              <a:buFont typeface="Wingdings" pitchFamily="2" charset="2"/>
              <a:buNone/>
              <a:defRPr/>
            </a:pPr>
            <a:r>
              <a:rPr lang="en-US" altLang="zh-CN" kern="1200" dirty="0" smtClean="0">
                <a:solidFill>
                  <a:srgbClr val="FF0000"/>
                </a:solidFill>
                <a:latin typeface="Arial" pitchFamily="34" charset="0"/>
                <a:ea typeface="华文细黑" pitchFamily="2" charset="-122"/>
              </a:rPr>
              <a:t>     </a:t>
            </a:r>
            <a:r>
              <a:rPr lang="zh-CN" altLang="en-US" kern="1200" dirty="0" smtClean="0">
                <a:solidFill>
                  <a:srgbClr val="FF0000"/>
                </a:solidFill>
                <a:latin typeface="Arial" pitchFamily="34" charset="0"/>
                <a:ea typeface="华文细黑" pitchFamily="2" charset="-122"/>
              </a:rPr>
              <a:t>四重保障，像给帐户雇佣的贴身保镖，实时保障帐户安全。</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9"/>
          <p:cNvSpPr>
            <a:spLocks noChangeArrowheads="1"/>
          </p:cNvSpPr>
          <p:nvPr/>
        </p:nvSpPr>
        <p:spPr bwMode="auto">
          <a:xfrm>
            <a:off x="571500" y="1000125"/>
            <a:ext cx="7848600" cy="4929188"/>
          </a:xfrm>
          <a:prstGeom prst="rect">
            <a:avLst/>
          </a:prstGeom>
          <a:noFill/>
          <a:ln w="9525">
            <a:noFill/>
            <a:miter lim="800000"/>
            <a:headEnd/>
            <a:tailEnd/>
          </a:ln>
        </p:spPr>
        <p:txBody>
          <a:bodyPr/>
          <a:lstStyle/>
          <a:p>
            <a:pPr marL="342900" indent="-342900">
              <a:spcBef>
                <a:spcPct val="20000"/>
              </a:spcBef>
            </a:pPr>
            <a:endParaRPr lang="zh-CN" altLang="en-US" sz="1800">
              <a:latin typeface="黑体" pitchFamily="2" charset="-122"/>
            </a:endParaRPr>
          </a:p>
          <a:p>
            <a:pPr marL="342900" indent="-342900" eaLnBrk="0" hangingPunct="0">
              <a:lnSpc>
                <a:spcPct val="150000"/>
              </a:lnSpc>
              <a:spcBef>
                <a:spcPct val="20000"/>
              </a:spcBef>
              <a:spcAft>
                <a:spcPct val="20000"/>
              </a:spcAft>
              <a:buClr>
                <a:srgbClr val="CC0000"/>
              </a:buClr>
              <a:buSzPct val="60000"/>
              <a:buFont typeface="Wingdings" pitchFamily="2" charset="2"/>
              <a:buChar char="Ø"/>
            </a:pPr>
            <a:r>
              <a:rPr kumimoji="1" lang="zh-CN" altLang="en-US" sz="2000"/>
              <a:t>中国银行为您提供最高</a:t>
            </a:r>
            <a:r>
              <a:rPr kumimoji="1" lang="en-US" altLang="zh-CN" sz="2000"/>
              <a:t>200</a:t>
            </a:r>
            <a:r>
              <a:rPr kumimoji="1" lang="zh-CN" altLang="en-US" sz="2000"/>
              <a:t>万航空意外保险、最高</a:t>
            </a:r>
            <a:r>
              <a:rPr kumimoji="1" lang="en-US" altLang="zh-CN" sz="2000"/>
              <a:t>3000</a:t>
            </a:r>
            <a:r>
              <a:rPr kumimoji="1" lang="zh-CN" altLang="en-US" sz="2000"/>
              <a:t>元航班延误保险，和最高</a:t>
            </a:r>
            <a:r>
              <a:rPr kumimoji="1" lang="en-US" altLang="zh-CN" sz="2000"/>
              <a:t>3000</a:t>
            </a:r>
            <a:r>
              <a:rPr kumimoji="1" lang="zh-CN" altLang="en-US" sz="2000"/>
              <a:t>元行李损失保险</a:t>
            </a:r>
            <a:endParaRPr kumimoji="1" lang="en-US" altLang="zh-CN" sz="2000"/>
          </a:p>
          <a:p>
            <a:pPr marL="342900" indent="-342900" eaLnBrk="0" hangingPunct="0">
              <a:lnSpc>
                <a:spcPct val="150000"/>
              </a:lnSpc>
              <a:spcBef>
                <a:spcPct val="20000"/>
              </a:spcBef>
              <a:spcAft>
                <a:spcPct val="20000"/>
              </a:spcAft>
              <a:buClr>
                <a:srgbClr val="CC0000"/>
              </a:buClr>
              <a:buSzPct val="60000"/>
              <a:buFont typeface="Wingdings" pitchFamily="2" charset="2"/>
              <a:buChar char="Ø"/>
            </a:pPr>
            <a:endParaRPr kumimoji="1" lang="en-US" altLang="zh-CN" sz="2000"/>
          </a:p>
          <a:p>
            <a:pPr marL="342900" indent="-342900" eaLnBrk="0" hangingPunct="0">
              <a:lnSpc>
                <a:spcPct val="150000"/>
              </a:lnSpc>
              <a:spcBef>
                <a:spcPct val="20000"/>
              </a:spcBef>
              <a:spcAft>
                <a:spcPct val="20000"/>
              </a:spcAft>
              <a:buClr>
                <a:srgbClr val="CC0000"/>
              </a:buClr>
              <a:buSzPct val="60000"/>
              <a:buFont typeface="Wingdings" pitchFamily="2" charset="2"/>
              <a:buChar char="Ø"/>
            </a:pPr>
            <a:endParaRPr kumimoji="1" lang="en-US" altLang="zh-CN" sz="2000"/>
          </a:p>
          <a:p>
            <a:pPr marL="342900" indent="-342900" eaLnBrk="0" hangingPunct="0">
              <a:lnSpc>
                <a:spcPct val="150000"/>
              </a:lnSpc>
              <a:spcBef>
                <a:spcPct val="20000"/>
              </a:spcBef>
              <a:spcAft>
                <a:spcPct val="20000"/>
              </a:spcAft>
              <a:buClr>
                <a:srgbClr val="CC0000"/>
              </a:buClr>
              <a:buSzPct val="60000"/>
              <a:buFont typeface="Wingdings" pitchFamily="2" charset="2"/>
              <a:buChar char="Ø"/>
            </a:pPr>
            <a:endParaRPr kumimoji="1" lang="en-US" altLang="zh-CN" sz="2000"/>
          </a:p>
          <a:p>
            <a:pPr marL="342900" indent="-342900" eaLnBrk="0" hangingPunct="0">
              <a:lnSpc>
                <a:spcPct val="150000"/>
              </a:lnSpc>
              <a:spcBef>
                <a:spcPct val="20000"/>
              </a:spcBef>
              <a:spcAft>
                <a:spcPct val="20000"/>
              </a:spcAft>
              <a:buClr>
                <a:srgbClr val="CC0000"/>
              </a:buClr>
              <a:buSzPct val="60000"/>
              <a:buFont typeface="Wingdings" pitchFamily="2" charset="2"/>
              <a:buChar char="Ø"/>
            </a:pPr>
            <a:endParaRPr kumimoji="1" lang="en-US" altLang="zh-CN" sz="1200"/>
          </a:p>
          <a:p>
            <a:pPr marL="342900" indent="-342900" eaLnBrk="0" hangingPunct="0">
              <a:lnSpc>
                <a:spcPct val="150000"/>
              </a:lnSpc>
              <a:spcBef>
                <a:spcPct val="20000"/>
              </a:spcBef>
              <a:spcAft>
                <a:spcPct val="20000"/>
              </a:spcAft>
              <a:buClr>
                <a:srgbClr val="CC0000"/>
              </a:buClr>
              <a:buSzPct val="60000"/>
              <a:buFont typeface="Wingdings" pitchFamily="2" charset="2"/>
              <a:buChar char="Ø"/>
            </a:pPr>
            <a:r>
              <a:rPr kumimoji="1" lang="zh-CN" altLang="en-US" sz="2000"/>
              <a:t>使用前提条件：持卡人本人使用在有效期内并已激活的公务卡全额签付民航客机航班票款</a:t>
            </a:r>
            <a:endParaRPr kumimoji="1" lang="en-US" altLang="zh-CN" sz="2000"/>
          </a:p>
          <a:p>
            <a:pPr marL="342900" indent="-342900" eaLnBrk="0" hangingPunct="0">
              <a:lnSpc>
                <a:spcPct val="150000"/>
              </a:lnSpc>
              <a:spcBef>
                <a:spcPct val="20000"/>
              </a:spcBef>
              <a:spcAft>
                <a:spcPct val="20000"/>
              </a:spcAft>
              <a:buClr>
                <a:srgbClr val="CC0000"/>
              </a:buClr>
              <a:buSzPct val="60000"/>
              <a:buFont typeface="Wingdings" pitchFamily="2" charset="2"/>
              <a:buChar char="Ø"/>
            </a:pPr>
            <a:endParaRPr kumimoji="1" lang="en-US" altLang="zh-CN" sz="2000"/>
          </a:p>
          <a:p>
            <a:pPr marL="342900" indent="-342900" eaLnBrk="0" hangingPunct="0">
              <a:lnSpc>
                <a:spcPct val="150000"/>
              </a:lnSpc>
              <a:spcBef>
                <a:spcPct val="20000"/>
              </a:spcBef>
              <a:spcAft>
                <a:spcPct val="20000"/>
              </a:spcAft>
              <a:buClr>
                <a:srgbClr val="CC0000"/>
              </a:buClr>
              <a:buSzPct val="60000"/>
            </a:pPr>
            <a:endParaRPr kumimoji="1" lang="en-US" altLang="zh-CN" sz="2000"/>
          </a:p>
          <a:p>
            <a:pPr marL="342900" indent="-342900" eaLnBrk="0" hangingPunct="0">
              <a:lnSpc>
                <a:spcPct val="150000"/>
              </a:lnSpc>
              <a:spcBef>
                <a:spcPct val="20000"/>
              </a:spcBef>
              <a:spcAft>
                <a:spcPct val="20000"/>
              </a:spcAft>
              <a:buClr>
                <a:srgbClr val="CC0000"/>
              </a:buClr>
              <a:buSzPct val="60000"/>
              <a:buFont typeface="Wingdings" pitchFamily="2" charset="2"/>
              <a:buChar char="Ø"/>
            </a:pPr>
            <a:endParaRPr kumimoji="1" lang="zh-CN" altLang="en-US" sz="2000"/>
          </a:p>
        </p:txBody>
      </p:sp>
      <p:graphicFrame>
        <p:nvGraphicFramePr>
          <p:cNvPr id="19466" name="Group 10"/>
          <p:cNvGraphicFramePr>
            <a:graphicFrameLocks noGrp="1"/>
          </p:cNvGraphicFramePr>
          <p:nvPr/>
        </p:nvGraphicFramePr>
        <p:xfrm>
          <a:off x="576263" y="2538413"/>
          <a:ext cx="7924800" cy="1747846"/>
        </p:xfrm>
        <a:graphic>
          <a:graphicData uri="http://schemas.openxmlformats.org/drawingml/2006/table">
            <a:tbl>
              <a:tblPr/>
              <a:tblGrid>
                <a:gridCol w="1828800"/>
                <a:gridCol w="1600200"/>
                <a:gridCol w="3044825"/>
                <a:gridCol w="1450975"/>
              </a:tblGrid>
              <a:tr h="4286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赔付</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航空意外</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航班延误</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smtClean="0">
                          <a:ln>
                            <a:noFill/>
                          </a:ln>
                          <a:solidFill>
                            <a:schemeClr val="tx1"/>
                          </a:solidFill>
                          <a:effectLst/>
                          <a:latin typeface="Times New Roman" pitchFamily="18" charset="0"/>
                          <a:ea typeface="宋体" pitchFamily="2" charset="-122"/>
                        </a:rPr>
                        <a:t>行李损失</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000"/>
                      </a:srgbClr>
                    </a:solidFill>
                  </a:tcPr>
                </a:tc>
              </a:tr>
              <a:tr h="78581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smtClean="0">
                          <a:ln>
                            <a:noFill/>
                          </a:ln>
                          <a:solidFill>
                            <a:schemeClr val="tx1"/>
                          </a:solidFill>
                          <a:effectLst/>
                          <a:latin typeface="Times New Roman" pitchFamily="18" charset="0"/>
                          <a:ea typeface="宋体" pitchFamily="2" charset="-122"/>
                        </a:rPr>
                        <a:t>每次赔付限额</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200万元/人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500元（延误超过4小时）</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1000元（延误超过8小时）</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1000元</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累计赔付限额</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200万元/人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3000元</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2000" b="1" i="0" u="none" strike="noStrike" cap="none" normalizeH="0" baseline="0" dirty="0" smtClean="0">
                          <a:ln>
                            <a:noFill/>
                          </a:ln>
                          <a:solidFill>
                            <a:schemeClr val="tx1"/>
                          </a:solidFill>
                          <a:effectLst/>
                          <a:latin typeface="Times New Roman" pitchFamily="18" charset="0"/>
                          <a:ea typeface="宋体" pitchFamily="2" charset="-122"/>
                        </a:rPr>
                        <a:t>3000元</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Rectangle 2"/>
          <p:cNvSpPr txBox="1">
            <a:spLocks noChangeArrowheads="1"/>
          </p:cNvSpPr>
          <p:nvPr/>
        </p:nvSpPr>
        <p:spPr>
          <a:xfrm>
            <a:off x="285750" y="382588"/>
            <a:ext cx="6408738" cy="546100"/>
          </a:xfrm>
          <a:prstGeom prst="rect">
            <a:avLst/>
          </a:prstGeom>
        </p:spPr>
        <p:txBody>
          <a:bodyPr/>
          <a:lstStyle/>
          <a:p>
            <a:pPr eaLnBrk="0" hangingPunct="0"/>
            <a:r>
              <a:rPr kumimoji="1" lang="zh-CN" altLang="en-US" sz="2800">
                <a:solidFill>
                  <a:srgbClr val="A50021"/>
                </a:solidFill>
                <a:latin typeface="华文细黑" pitchFamily="2" charset="-122"/>
                <a:ea typeface="Arial Unicode MS" pitchFamily="34" charset="-122"/>
                <a:cs typeface="Arial Unicode MS" pitchFamily="34" charset="-122"/>
              </a:rPr>
              <a:t>更多增值服务</a:t>
            </a:r>
            <a:r>
              <a:rPr kumimoji="1" lang="en-US" altLang="zh-CN" sz="2800">
                <a:solidFill>
                  <a:srgbClr val="A50021"/>
                </a:solidFill>
                <a:latin typeface="华文细黑" pitchFamily="2" charset="-122"/>
                <a:ea typeface="Arial Unicode MS" pitchFamily="34" charset="-122"/>
                <a:cs typeface="Arial Unicode MS" pitchFamily="34" charset="-122"/>
              </a:rPr>
              <a:t>——</a:t>
            </a:r>
            <a:r>
              <a:rPr kumimoji="1" lang="zh-CN" altLang="en-US" sz="2800">
                <a:solidFill>
                  <a:srgbClr val="A50021"/>
                </a:solidFill>
                <a:latin typeface="华文细黑" pitchFamily="2" charset="-122"/>
                <a:ea typeface="Arial Unicode MS" pitchFamily="34" charset="-122"/>
                <a:cs typeface="Arial Unicode MS" pitchFamily="34" charset="-122"/>
              </a:rPr>
              <a:t>保险服务</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436563" y="428625"/>
            <a:ext cx="7064375" cy="908050"/>
          </a:xfrm>
        </p:spPr>
        <p:txBody>
          <a:bodyPr anchor="t"/>
          <a:lstStyle/>
          <a:p>
            <a:r>
              <a:rPr lang="zh-CN" altLang="en-US" sz="2800" smtClean="0">
                <a:solidFill>
                  <a:srgbClr val="A50021"/>
                </a:solidFill>
              </a:rPr>
              <a:t>增值服务——差旅助手</a:t>
            </a:r>
            <a:endParaRPr lang="zh-CN" altLang="en-US" sz="2800" smtClean="0">
              <a:solidFill>
                <a:srgbClr val="A50021"/>
              </a:solidFill>
              <a:ea typeface="华文行楷" pitchFamily="2" charset="-122"/>
            </a:endParaRPr>
          </a:p>
        </p:txBody>
      </p:sp>
      <p:sp>
        <p:nvSpPr>
          <p:cNvPr id="15363" name="Rectangle 3"/>
          <p:cNvSpPr>
            <a:spLocks noChangeArrowheads="1"/>
          </p:cNvSpPr>
          <p:nvPr/>
        </p:nvSpPr>
        <p:spPr bwMode="auto">
          <a:xfrm>
            <a:off x="609600" y="1768475"/>
            <a:ext cx="7848600" cy="4303713"/>
          </a:xfrm>
          <a:prstGeom prst="rect">
            <a:avLst/>
          </a:prstGeom>
          <a:noFill/>
          <a:ln w="9525">
            <a:noFill/>
            <a:miter lim="800000"/>
            <a:headEnd/>
            <a:tailEnd/>
          </a:ln>
        </p:spPr>
        <p:txBody>
          <a:bodyPr/>
          <a:lstStyle/>
          <a:p>
            <a:pPr marL="342900" lvl="1" indent="-342900" eaLnBrk="0" hangingPunct="0">
              <a:lnSpc>
                <a:spcPct val="150000"/>
              </a:lnSpc>
              <a:spcBef>
                <a:spcPct val="20000"/>
              </a:spcBef>
              <a:spcAft>
                <a:spcPct val="20000"/>
              </a:spcAft>
              <a:buClr>
                <a:srgbClr val="CC0000"/>
              </a:buClr>
              <a:buSzPct val="60000"/>
              <a:buFont typeface="Wingdings" pitchFamily="2" charset="2"/>
              <a:buChar char="Ø"/>
            </a:pPr>
            <a:r>
              <a:rPr kumimoji="1" lang="zh-CN" altLang="en-US" sz="2000"/>
              <a:t>中国银行与携程网合作向持卡人提供此服务；</a:t>
            </a:r>
          </a:p>
          <a:p>
            <a:pPr marL="342900" lvl="1" indent="-342900" eaLnBrk="0" hangingPunct="0">
              <a:lnSpc>
                <a:spcPct val="150000"/>
              </a:lnSpc>
              <a:spcBef>
                <a:spcPct val="20000"/>
              </a:spcBef>
              <a:spcAft>
                <a:spcPct val="20000"/>
              </a:spcAft>
              <a:buClr>
                <a:srgbClr val="CC0000"/>
              </a:buClr>
              <a:buSzPct val="60000"/>
              <a:buFont typeface="Wingdings" pitchFamily="2" charset="2"/>
              <a:buChar char="Ø"/>
            </a:pPr>
            <a:r>
              <a:rPr kumimoji="1" lang="zh-CN" altLang="en-US" sz="2000"/>
              <a:t>中国银行公务卡持卡人以会员的身份享受：国内外300多个城市、2100多家星级酒店的客房预订及会员折扣；国内39个大中城市机票预订和免费送票上门；</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ChangeArrowheads="1"/>
          </p:cNvSpPr>
          <p:nvPr/>
        </p:nvSpPr>
        <p:spPr bwMode="auto">
          <a:xfrm>
            <a:off x="357188" y="476250"/>
            <a:ext cx="7848600" cy="381000"/>
          </a:xfrm>
          <a:prstGeom prst="rect">
            <a:avLst/>
          </a:prstGeom>
          <a:noFill/>
          <a:ln w="9525">
            <a:noFill/>
            <a:miter lim="800000"/>
            <a:headEnd/>
            <a:tailEnd/>
          </a:ln>
        </p:spPr>
        <p:txBody>
          <a:bodyPr/>
          <a:lstStyle/>
          <a:p>
            <a:pPr marL="342900" indent="-342900">
              <a:lnSpc>
                <a:spcPct val="90000"/>
              </a:lnSpc>
              <a:spcBef>
                <a:spcPct val="20000"/>
              </a:spcBef>
            </a:pPr>
            <a:r>
              <a:rPr kumimoji="1" lang="zh-CN" altLang="en-US" sz="2800">
                <a:solidFill>
                  <a:srgbClr val="A50021"/>
                </a:solidFill>
                <a:latin typeface="华文细黑" pitchFamily="2" charset="-122"/>
                <a:ea typeface="Arial Unicode MS" pitchFamily="34" charset="-122"/>
                <a:cs typeface="Arial Unicode MS" pitchFamily="34" charset="-122"/>
              </a:rPr>
              <a:t>您省钱省时省心、赢得高品质生活</a:t>
            </a:r>
          </a:p>
        </p:txBody>
      </p:sp>
      <p:sp>
        <p:nvSpPr>
          <p:cNvPr id="34824" name="Text Box 8"/>
          <p:cNvSpPr txBox="1">
            <a:spLocks noChangeArrowheads="1"/>
          </p:cNvSpPr>
          <p:nvPr/>
        </p:nvSpPr>
        <p:spPr bwMode="auto">
          <a:xfrm>
            <a:off x="6400800" y="1181100"/>
            <a:ext cx="2057400" cy="1676400"/>
          </a:xfrm>
          <a:prstGeom prst="rect">
            <a:avLst/>
          </a:prstGeom>
          <a:solidFill>
            <a:schemeClr val="bg1"/>
          </a:solidFill>
          <a:ln w="9525">
            <a:solidFill>
              <a:srgbClr val="FFCC66"/>
            </a:solidFill>
            <a:miter lim="800000"/>
            <a:headEnd/>
            <a:tailEnd/>
          </a:ln>
          <a:effectLst>
            <a:outerShdw dist="107763" dir="2700000" algn="ctr" rotWithShape="0">
              <a:schemeClr val="bg2">
                <a:alpha val="50000"/>
              </a:schemeClr>
            </a:outerShdw>
          </a:effectLst>
        </p:spPr>
        <p:txBody>
          <a:bodyPr>
            <a:spAutoFit/>
          </a:bodyPr>
          <a:lstStyle/>
          <a:p>
            <a:pPr>
              <a:lnSpc>
                <a:spcPct val="80000"/>
              </a:lnSpc>
              <a:spcBef>
                <a:spcPct val="50000"/>
              </a:spcBef>
              <a:buFontTx/>
              <a:buChar char="-"/>
              <a:defRPr/>
            </a:pPr>
            <a:r>
              <a:rPr lang="zh-CN" altLang="en-US" sz="1100" dirty="0">
                <a:solidFill>
                  <a:srgbClr val="FF6600"/>
                </a:solidFill>
                <a:latin typeface="楷体_GB2312" pitchFamily="49" charset="-122"/>
                <a:ea typeface="楷体_GB2312" pitchFamily="49" charset="-122"/>
              </a:rPr>
              <a:t> </a:t>
            </a:r>
            <a:r>
              <a:rPr lang="zh-CN" altLang="en-US" sz="1200" dirty="0">
                <a:solidFill>
                  <a:srgbClr val="FF6600"/>
                </a:solidFill>
                <a:latin typeface="仿宋_GB2312" pitchFamily="49" charset="-122"/>
                <a:ea typeface="仿宋_GB2312" pitchFamily="49" charset="-122"/>
              </a:rPr>
              <a:t>挂失零风险</a:t>
            </a:r>
          </a:p>
          <a:p>
            <a:pPr>
              <a:lnSpc>
                <a:spcPct val="80000"/>
              </a:lnSpc>
              <a:spcBef>
                <a:spcPct val="50000"/>
              </a:spcBef>
              <a:buFontTx/>
              <a:buChar char="-"/>
              <a:defRPr/>
            </a:pPr>
            <a:r>
              <a:rPr lang="zh-CN" altLang="en-US" sz="1200" dirty="0">
                <a:solidFill>
                  <a:srgbClr val="FF6600"/>
                </a:solidFill>
                <a:latin typeface="仿宋_GB2312" pitchFamily="49" charset="-122"/>
                <a:ea typeface="仿宋_GB2312" pitchFamily="49" charset="-122"/>
              </a:rPr>
              <a:t> 可选密码＋签名验证消费</a:t>
            </a:r>
            <a:endParaRPr lang="en-US" altLang="zh-CN" sz="1200" dirty="0">
              <a:solidFill>
                <a:schemeClr val="hlink"/>
              </a:solidFill>
              <a:latin typeface="仿宋_GB2312" pitchFamily="49" charset="-122"/>
              <a:ea typeface="仿宋_GB2312" pitchFamily="49" charset="-122"/>
            </a:endParaRPr>
          </a:p>
          <a:p>
            <a:pPr>
              <a:lnSpc>
                <a:spcPct val="80000"/>
              </a:lnSpc>
              <a:spcBef>
                <a:spcPct val="50000"/>
              </a:spcBef>
              <a:buFontTx/>
              <a:buChar char="-"/>
              <a:defRPr/>
            </a:pPr>
            <a:r>
              <a:rPr lang="zh-CN" altLang="en-US" sz="1200" dirty="0">
                <a:solidFill>
                  <a:srgbClr val="FF6600"/>
                </a:solidFill>
                <a:latin typeface="仿宋_GB2312" pitchFamily="49" charset="-122"/>
                <a:ea typeface="仿宋_GB2312" pitchFamily="49" charset="-122"/>
              </a:rPr>
              <a:t> 交易短信实时通知</a:t>
            </a:r>
          </a:p>
          <a:p>
            <a:pPr>
              <a:lnSpc>
                <a:spcPct val="80000"/>
              </a:lnSpc>
              <a:spcBef>
                <a:spcPct val="50000"/>
              </a:spcBef>
              <a:buFontTx/>
              <a:buChar char="-"/>
              <a:defRPr/>
            </a:pPr>
            <a:r>
              <a:rPr lang="zh-CN" altLang="en-US" sz="1200" dirty="0">
                <a:solidFill>
                  <a:srgbClr val="FF6600"/>
                </a:solidFill>
                <a:latin typeface="仿宋_GB2312" pitchFamily="49" charset="-122"/>
                <a:ea typeface="仿宋_GB2312" pitchFamily="49" charset="-122"/>
              </a:rPr>
              <a:t> 大额交易确认</a:t>
            </a:r>
          </a:p>
          <a:p>
            <a:pPr>
              <a:lnSpc>
                <a:spcPct val="80000"/>
              </a:lnSpc>
              <a:spcBef>
                <a:spcPct val="50000"/>
              </a:spcBef>
              <a:buFontTx/>
              <a:buChar char="-"/>
              <a:defRPr/>
            </a:pPr>
            <a:r>
              <a:rPr lang="zh-CN" altLang="en-US" sz="1200" dirty="0">
                <a:solidFill>
                  <a:srgbClr val="FF6600"/>
                </a:solidFill>
                <a:latin typeface="仿宋_GB2312" pitchFamily="49" charset="-122"/>
                <a:ea typeface="仿宋_GB2312" pitchFamily="49" charset="-122"/>
              </a:rPr>
              <a:t> 航空意外险</a:t>
            </a:r>
          </a:p>
          <a:p>
            <a:pPr>
              <a:lnSpc>
                <a:spcPct val="80000"/>
              </a:lnSpc>
              <a:spcBef>
                <a:spcPct val="50000"/>
              </a:spcBef>
              <a:buFontTx/>
              <a:buChar char="-"/>
              <a:defRPr/>
            </a:pPr>
            <a:r>
              <a:rPr lang="zh-CN" altLang="en-US" sz="1200" dirty="0">
                <a:solidFill>
                  <a:srgbClr val="FF6600"/>
                </a:solidFill>
                <a:latin typeface="仿宋_GB2312" pitchFamily="49" charset="-122"/>
                <a:ea typeface="仿宋_GB2312" pitchFamily="49" charset="-122"/>
              </a:rPr>
              <a:t> 境外紧急补卡补现</a:t>
            </a:r>
          </a:p>
          <a:p>
            <a:pPr>
              <a:lnSpc>
                <a:spcPct val="80000"/>
              </a:lnSpc>
              <a:spcBef>
                <a:spcPct val="50000"/>
              </a:spcBef>
              <a:defRPr/>
            </a:pPr>
            <a:r>
              <a:rPr lang="zh-CN" altLang="en-US" sz="1200" dirty="0">
                <a:solidFill>
                  <a:srgbClr val="FF6600"/>
                </a:solidFill>
                <a:latin typeface="仿宋_GB2312" pitchFamily="49" charset="-122"/>
                <a:ea typeface="仿宋_GB2312" pitchFamily="49" charset="-122"/>
              </a:rPr>
              <a:t>                                                           </a:t>
            </a:r>
          </a:p>
        </p:txBody>
      </p:sp>
      <p:sp>
        <p:nvSpPr>
          <p:cNvPr id="34829" name="Text Box 13"/>
          <p:cNvSpPr txBox="1">
            <a:spLocks noChangeArrowheads="1"/>
          </p:cNvSpPr>
          <p:nvPr/>
        </p:nvSpPr>
        <p:spPr bwMode="auto">
          <a:xfrm>
            <a:off x="2057400" y="2781300"/>
            <a:ext cx="1447800" cy="366713"/>
          </a:xfrm>
          <a:prstGeom prst="rect">
            <a:avLst/>
          </a:prstGeom>
          <a:solidFill>
            <a:srgbClr val="FFCC66"/>
          </a:solidFill>
          <a:ln w="9525">
            <a:noFill/>
            <a:miter lim="800000"/>
            <a:headEnd/>
            <a:tailEnd/>
          </a:ln>
          <a:effectLst>
            <a:outerShdw dist="107763" dir="2700000" algn="ctr" rotWithShape="0">
              <a:srgbClr val="969696">
                <a:alpha val="50000"/>
              </a:srgbClr>
            </a:outerShdw>
          </a:effectLst>
        </p:spPr>
        <p:txBody>
          <a:bodyPr>
            <a:spAutoFit/>
          </a:bodyPr>
          <a:lstStyle/>
          <a:p>
            <a:pPr>
              <a:spcBef>
                <a:spcPct val="50000"/>
              </a:spcBef>
              <a:buFont typeface="Wingdings" pitchFamily="2" charset="2"/>
              <a:buNone/>
              <a:defRPr/>
            </a:pPr>
            <a:r>
              <a:rPr lang="zh-CN" altLang="en-US" sz="1800">
                <a:ea typeface="楷体_GB2312" pitchFamily="49" charset="-122"/>
              </a:rPr>
              <a:t>多渠道还款     </a:t>
            </a:r>
          </a:p>
        </p:txBody>
      </p:sp>
      <p:sp>
        <p:nvSpPr>
          <p:cNvPr id="34828" name="Text Box 12"/>
          <p:cNvSpPr txBox="1">
            <a:spLocks noChangeArrowheads="1"/>
          </p:cNvSpPr>
          <p:nvPr/>
        </p:nvSpPr>
        <p:spPr bwMode="auto">
          <a:xfrm>
            <a:off x="228600" y="3086100"/>
            <a:ext cx="2133600" cy="1200150"/>
          </a:xfrm>
          <a:prstGeom prst="rect">
            <a:avLst/>
          </a:prstGeom>
          <a:solidFill>
            <a:schemeClr val="bg1"/>
          </a:solidFill>
          <a:ln w="9525">
            <a:solidFill>
              <a:srgbClr val="FFCC66"/>
            </a:solidFill>
            <a:miter lim="800000"/>
            <a:headEnd/>
            <a:tailEnd/>
          </a:ln>
          <a:effectLst>
            <a:outerShdw dist="107763" dir="2700000" algn="ctr" rotWithShape="0">
              <a:schemeClr val="bg2">
                <a:alpha val="50000"/>
              </a:schemeClr>
            </a:outerShdw>
          </a:effectLst>
        </p:spPr>
        <p:txBody>
          <a:bodyPr>
            <a:spAutoFit/>
          </a:bodyPr>
          <a:lstStyle/>
          <a:p>
            <a:pPr>
              <a:lnSpc>
                <a:spcPct val="80000"/>
              </a:lnSpc>
              <a:spcBef>
                <a:spcPct val="50000"/>
              </a:spcBef>
              <a:buFontTx/>
              <a:buChar char="-"/>
              <a:defRPr/>
            </a:pPr>
            <a:r>
              <a:rPr lang="zh-CN" altLang="en-US" sz="1100">
                <a:solidFill>
                  <a:srgbClr val="FF6600"/>
                </a:solidFill>
                <a:latin typeface="楷体_GB2312" pitchFamily="49" charset="-122"/>
                <a:ea typeface="楷体_GB2312" pitchFamily="49" charset="-122"/>
              </a:rPr>
              <a:t> </a:t>
            </a:r>
            <a:r>
              <a:rPr lang="zh-CN" altLang="en-US" sz="1200">
                <a:solidFill>
                  <a:srgbClr val="FF6600"/>
                </a:solidFill>
                <a:latin typeface="仿宋_GB2312" pitchFamily="49" charset="-122"/>
                <a:ea typeface="仿宋_GB2312" pitchFamily="49" charset="-122"/>
              </a:rPr>
              <a:t>柜台还款</a:t>
            </a:r>
          </a:p>
          <a:p>
            <a:pPr>
              <a:lnSpc>
                <a:spcPct val="80000"/>
              </a:lnSpc>
              <a:spcBef>
                <a:spcPct val="50000"/>
              </a:spcBef>
              <a:buFontTx/>
              <a:buChar char="-"/>
              <a:defRPr/>
            </a:pPr>
            <a:r>
              <a:rPr lang="zh-CN" altLang="en-US" sz="1200">
                <a:solidFill>
                  <a:srgbClr val="FF6600"/>
                </a:solidFill>
                <a:latin typeface="仿宋_GB2312" pitchFamily="49" charset="-122"/>
                <a:ea typeface="仿宋_GB2312" pitchFamily="49" charset="-122"/>
              </a:rPr>
              <a:t> 自动转帐还款</a:t>
            </a:r>
          </a:p>
          <a:p>
            <a:pPr>
              <a:lnSpc>
                <a:spcPct val="80000"/>
              </a:lnSpc>
              <a:spcBef>
                <a:spcPct val="50000"/>
              </a:spcBef>
              <a:buFontTx/>
              <a:buChar char="-"/>
              <a:defRPr/>
            </a:pPr>
            <a:r>
              <a:rPr lang="zh-CN" altLang="en-US" sz="1200">
                <a:solidFill>
                  <a:srgbClr val="FF6600"/>
                </a:solidFill>
                <a:latin typeface="仿宋_GB2312" pitchFamily="49" charset="-122"/>
                <a:ea typeface="仿宋_GB2312" pitchFamily="49" charset="-122"/>
              </a:rPr>
              <a:t> 网银还款</a:t>
            </a:r>
          </a:p>
          <a:p>
            <a:pPr>
              <a:lnSpc>
                <a:spcPct val="80000"/>
              </a:lnSpc>
              <a:spcBef>
                <a:spcPct val="50000"/>
              </a:spcBef>
              <a:buFontTx/>
              <a:buChar char="-"/>
              <a:defRPr/>
            </a:pPr>
            <a:r>
              <a:rPr lang="zh-CN" altLang="en-US" sz="1200">
                <a:solidFill>
                  <a:srgbClr val="FF6600"/>
                </a:solidFill>
                <a:latin typeface="仿宋_GB2312" pitchFamily="49" charset="-122"/>
                <a:ea typeface="仿宋_GB2312" pitchFamily="49" charset="-122"/>
              </a:rPr>
              <a:t> 财务</a:t>
            </a:r>
            <a:r>
              <a:rPr lang="en-US" altLang="zh-CN" sz="1200">
                <a:solidFill>
                  <a:srgbClr val="FF6600"/>
                </a:solidFill>
                <a:latin typeface="仿宋_GB2312" pitchFamily="49" charset="-122"/>
                <a:ea typeface="仿宋_GB2312" pitchFamily="49" charset="-122"/>
              </a:rPr>
              <a:t>POS</a:t>
            </a:r>
            <a:r>
              <a:rPr lang="zh-CN" altLang="en-US" sz="1200">
                <a:solidFill>
                  <a:srgbClr val="FF6600"/>
                </a:solidFill>
                <a:latin typeface="仿宋_GB2312" pitchFamily="49" charset="-122"/>
                <a:ea typeface="仿宋_GB2312" pitchFamily="49" charset="-122"/>
              </a:rPr>
              <a:t>转账还款</a:t>
            </a:r>
          </a:p>
          <a:p>
            <a:pPr>
              <a:lnSpc>
                <a:spcPct val="80000"/>
              </a:lnSpc>
              <a:spcBef>
                <a:spcPct val="50000"/>
              </a:spcBef>
              <a:buFontTx/>
              <a:buChar char="-"/>
              <a:defRPr/>
            </a:pPr>
            <a:endParaRPr lang="zh-CN" altLang="en-US" sz="1200">
              <a:solidFill>
                <a:schemeClr val="accent2"/>
              </a:solidFill>
              <a:latin typeface="仿宋_GB2312" pitchFamily="49" charset="-122"/>
              <a:ea typeface="仿宋_GB2312" pitchFamily="49" charset="-122"/>
            </a:endParaRPr>
          </a:p>
        </p:txBody>
      </p:sp>
      <p:sp>
        <p:nvSpPr>
          <p:cNvPr id="19463" name="Oval 7"/>
          <p:cNvSpPr>
            <a:spLocks noChangeArrowheads="1"/>
          </p:cNvSpPr>
          <p:nvPr/>
        </p:nvSpPr>
        <p:spPr bwMode="auto">
          <a:xfrm>
            <a:off x="3419475" y="2722563"/>
            <a:ext cx="1800225" cy="1223962"/>
          </a:xfrm>
          <a:prstGeom prst="ellipse">
            <a:avLst/>
          </a:prstGeom>
          <a:solidFill>
            <a:srgbClr val="FF6600"/>
          </a:solidFill>
          <a:ln w="9525">
            <a:noFill/>
            <a:round/>
            <a:headEnd/>
            <a:tailEnd/>
          </a:ln>
          <a:effectLst>
            <a:prstShdw prst="shdw17" dist="17961" dir="2700000">
              <a:srgbClr val="993D00"/>
            </a:prstShdw>
          </a:effectLst>
        </p:spPr>
        <p:txBody>
          <a:bodyPr wrap="none" anchor="ctr"/>
          <a:lstStyle/>
          <a:p>
            <a:pPr algn="ctr">
              <a:buFont typeface="Wingdings" pitchFamily="2" charset="2"/>
              <a:buNone/>
            </a:pPr>
            <a:r>
              <a:rPr lang="zh-CN" altLang="en-US" sz="2000">
                <a:ea typeface="楷体_GB2312" pitchFamily="49" charset="-122"/>
              </a:rPr>
              <a:t>员工</a:t>
            </a:r>
          </a:p>
        </p:txBody>
      </p:sp>
      <p:sp>
        <p:nvSpPr>
          <p:cNvPr id="34832" name="Text Box 16"/>
          <p:cNvSpPr txBox="1">
            <a:spLocks noChangeArrowheads="1"/>
          </p:cNvSpPr>
          <p:nvPr/>
        </p:nvSpPr>
        <p:spPr bwMode="auto">
          <a:xfrm>
            <a:off x="2362200" y="4762500"/>
            <a:ext cx="1447800" cy="366713"/>
          </a:xfrm>
          <a:prstGeom prst="rect">
            <a:avLst/>
          </a:prstGeom>
          <a:solidFill>
            <a:srgbClr val="FFCC66"/>
          </a:solidFill>
          <a:ln w="9525">
            <a:noFill/>
            <a:miter lim="800000"/>
            <a:headEnd/>
            <a:tailEnd/>
          </a:ln>
          <a:effectLst>
            <a:outerShdw dist="107763" dir="2700000" algn="ctr" rotWithShape="0">
              <a:srgbClr val="969696">
                <a:alpha val="50000"/>
              </a:srgbClr>
            </a:outerShdw>
          </a:effectLst>
        </p:spPr>
        <p:txBody>
          <a:bodyPr>
            <a:spAutoFit/>
          </a:bodyPr>
          <a:lstStyle/>
          <a:p>
            <a:pPr>
              <a:spcBef>
                <a:spcPct val="50000"/>
              </a:spcBef>
              <a:buFont typeface="Wingdings" pitchFamily="2" charset="2"/>
              <a:buNone/>
              <a:defRPr/>
            </a:pPr>
            <a:r>
              <a:rPr lang="zh-CN" altLang="en-US" sz="1800">
                <a:ea typeface="楷体_GB2312" pitchFamily="49" charset="-122"/>
              </a:rPr>
              <a:t>省心    </a:t>
            </a:r>
            <a:endParaRPr lang="en-US" altLang="zh-CN" sz="1800">
              <a:ea typeface="楷体_GB2312" pitchFamily="49" charset="-122"/>
            </a:endParaRPr>
          </a:p>
        </p:txBody>
      </p:sp>
      <p:sp>
        <p:nvSpPr>
          <p:cNvPr id="34826" name="Text Box 10"/>
          <p:cNvSpPr txBox="1">
            <a:spLocks noChangeArrowheads="1"/>
          </p:cNvSpPr>
          <p:nvPr/>
        </p:nvSpPr>
        <p:spPr bwMode="auto">
          <a:xfrm>
            <a:off x="4724400" y="2490788"/>
            <a:ext cx="1676400" cy="366712"/>
          </a:xfrm>
          <a:prstGeom prst="rect">
            <a:avLst/>
          </a:prstGeom>
          <a:solidFill>
            <a:srgbClr val="FFCC66"/>
          </a:solidFill>
          <a:ln w="9525">
            <a:noFill/>
            <a:miter lim="800000"/>
            <a:headEnd/>
            <a:tailEnd/>
          </a:ln>
          <a:effectLst>
            <a:outerShdw dist="107763" dir="2700000" algn="ctr" rotWithShape="0">
              <a:srgbClr val="969696">
                <a:alpha val="50000"/>
              </a:srgbClr>
            </a:outerShdw>
          </a:effectLst>
        </p:spPr>
        <p:txBody>
          <a:bodyPr>
            <a:spAutoFit/>
          </a:bodyPr>
          <a:lstStyle/>
          <a:p>
            <a:pPr>
              <a:spcBef>
                <a:spcPct val="50000"/>
              </a:spcBef>
              <a:buFont typeface="Wingdings" pitchFamily="2" charset="2"/>
              <a:buNone/>
              <a:defRPr/>
            </a:pPr>
            <a:r>
              <a:rPr lang="zh-CN" altLang="en-US" sz="1800">
                <a:ea typeface="楷体_GB2312" pitchFamily="49" charset="-122"/>
              </a:rPr>
              <a:t>出行安全无忧     </a:t>
            </a:r>
            <a:endParaRPr lang="en-US" altLang="zh-CN" sz="1800">
              <a:ea typeface="楷体_GB2312" pitchFamily="49" charset="-122"/>
            </a:endParaRPr>
          </a:p>
        </p:txBody>
      </p:sp>
      <p:sp>
        <p:nvSpPr>
          <p:cNvPr id="34818" name="Text Box 2"/>
          <p:cNvSpPr txBox="1">
            <a:spLocks noChangeArrowheads="1"/>
          </p:cNvSpPr>
          <p:nvPr/>
        </p:nvSpPr>
        <p:spPr bwMode="auto">
          <a:xfrm>
            <a:off x="3200400" y="4991100"/>
            <a:ext cx="1905000" cy="1438275"/>
          </a:xfrm>
          <a:prstGeom prst="rect">
            <a:avLst/>
          </a:prstGeom>
          <a:solidFill>
            <a:schemeClr val="bg1"/>
          </a:solidFill>
          <a:ln w="9525">
            <a:solidFill>
              <a:srgbClr val="FFCC66"/>
            </a:solidFill>
            <a:miter lim="800000"/>
            <a:headEnd/>
            <a:tailEnd/>
          </a:ln>
          <a:effectLst>
            <a:outerShdw dist="107763" dir="2700000" algn="ctr" rotWithShape="0">
              <a:schemeClr val="bg2">
                <a:alpha val="50000"/>
              </a:schemeClr>
            </a:outerShdw>
          </a:effectLst>
        </p:spPr>
        <p:txBody>
          <a:bodyPr>
            <a:spAutoFit/>
          </a:bodyPr>
          <a:lstStyle/>
          <a:p>
            <a:pPr>
              <a:lnSpc>
                <a:spcPct val="80000"/>
              </a:lnSpc>
              <a:spcBef>
                <a:spcPct val="50000"/>
              </a:spcBef>
              <a:buFontTx/>
              <a:buChar char="-"/>
              <a:defRPr/>
            </a:pPr>
            <a:r>
              <a:rPr lang="zh-CN" altLang="en-US" sz="1100">
                <a:solidFill>
                  <a:srgbClr val="FF6600"/>
                </a:solidFill>
                <a:latin typeface="楷体_GB2312" pitchFamily="49" charset="-122"/>
                <a:ea typeface="楷体_GB2312" pitchFamily="49" charset="-122"/>
              </a:rPr>
              <a:t> </a:t>
            </a:r>
            <a:r>
              <a:rPr lang="zh-CN" altLang="en-US" sz="1200">
                <a:solidFill>
                  <a:srgbClr val="FF6600"/>
                </a:solidFill>
                <a:latin typeface="仿宋_GB2312" pitchFamily="49" charset="-122"/>
                <a:ea typeface="仿宋_GB2312" pitchFamily="49" charset="-122"/>
              </a:rPr>
              <a:t>临时调整额度</a:t>
            </a:r>
          </a:p>
          <a:p>
            <a:pPr>
              <a:lnSpc>
                <a:spcPct val="80000"/>
              </a:lnSpc>
              <a:spcBef>
                <a:spcPct val="50000"/>
              </a:spcBef>
              <a:buFontTx/>
              <a:buChar char="-"/>
              <a:defRPr/>
            </a:pPr>
            <a:r>
              <a:rPr lang="en-US" altLang="zh-CN" sz="1200">
                <a:solidFill>
                  <a:srgbClr val="FF6600"/>
                </a:solidFill>
                <a:latin typeface="仿宋_GB2312" pitchFamily="49" charset="-122"/>
                <a:ea typeface="仿宋_GB2312" pitchFamily="49" charset="-122"/>
              </a:rPr>
              <a:t> </a:t>
            </a:r>
            <a:r>
              <a:rPr lang="zh-CN" altLang="en-US" sz="1200">
                <a:solidFill>
                  <a:srgbClr val="FF6600"/>
                </a:solidFill>
                <a:latin typeface="仿宋_GB2312" pitchFamily="49" charset="-122"/>
                <a:ea typeface="仿宋_GB2312" pitchFamily="49" charset="-122"/>
              </a:rPr>
              <a:t>长期调整额度</a:t>
            </a:r>
            <a:endParaRPr lang="en-US" altLang="zh-CN" sz="1200">
              <a:solidFill>
                <a:srgbClr val="FF6600"/>
              </a:solidFill>
              <a:latin typeface="仿宋_GB2312" pitchFamily="49" charset="-122"/>
              <a:ea typeface="仿宋_GB2312" pitchFamily="49" charset="-122"/>
            </a:endParaRPr>
          </a:p>
          <a:p>
            <a:pPr>
              <a:lnSpc>
                <a:spcPct val="80000"/>
              </a:lnSpc>
              <a:spcBef>
                <a:spcPct val="50000"/>
              </a:spcBef>
              <a:buFontTx/>
              <a:buChar char="-"/>
              <a:defRPr/>
            </a:pPr>
            <a:r>
              <a:rPr lang="zh-CN" altLang="en-US" sz="1200">
                <a:solidFill>
                  <a:srgbClr val="FF6600"/>
                </a:solidFill>
                <a:latin typeface="仿宋_GB2312" pitchFamily="49" charset="-122"/>
                <a:ea typeface="仿宋_GB2312" pitchFamily="49" charset="-122"/>
              </a:rPr>
              <a:t> 积分兑换</a:t>
            </a:r>
          </a:p>
          <a:p>
            <a:pPr>
              <a:lnSpc>
                <a:spcPct val="80000"/>
              </a:lnSpc>
              <a:spcBef>
                <a:spcPct val="50000"/>
              </a:spcBef>
              <a:buFontTx/>
              <a:buChar char="-"/>
              <a:defRPr/>
            </a:pPr>
            <a:r>
              <a:rPr lang="zh-CN" altLang="en-US" sz="1200">
                <a:solidFill>
                  <a:srgbClr val="FF6600"/>
                </a:solidFill>
                <a:latin typeface="仿宋_GB2312" pitchFamily="49" charset="-122"/>
                <a:ea typeface="仿宋_GB2312" pitchFamily="49" charset="-122"/>
              </a:rPr>
              <a:t> 24小时贴心客户服务</a:t>
            </a:r>
          </a:p>
          <a:p>
            <a:pPr>
              <a:lnSpc>
                <a:spcPct val="80000"/>
              </a:lnSpc>
              <a:spcBef>
                <a:spcPct val="50000"/>
              </a:spcBef>
              <a:buFontTx/>
              <a:buChar char="-"/>
              <a:defRPr/>
            </a:pPr>
            <a:r>
              <a:rPr lang="zh-CN" altLang="en-US" sz="1200">
                <a:solidFill>
                  <a:srgbClr val="FF6600"/>
                </a:solidFill>
                <a:latin typeface="仿宋_GB2312" pitchFamily="49" charset="-122"/>
                <a:ea typeface="仿宋_GB2312" pitchFamily="49" charset="-122"/>
              </a:rPr>
              <a:t>电子账单即时发送</a:t>
            </a:r>
          </a:p>
          <a:p>
            <a:pPr>
              <a:lnSpc>
                <a:spcPct val="80000"/>
              </a:lnSpc>
              <a:spcBef>
                <a:spcPct val="50000"/>
              </a:spcBef>
              <a:defRPr/>
            </a:pPr>
            <a:r>
              <a:rPr lang="zh-CN" altLang="en-US" sz="1200">
                <a:solidFill>
                  <a:srgbClr val="FF6600"/>
                </a:solidFill>
                <a:latin typeface="仿宋_GB2312" pitchFamily="49" charset="-122"/>
                <a:ea typeface="仿宋_GB2312" pitchFamily="49"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826"/>
                                        </p:tgtEl>
                                        <p:attrNameLst>
                                          <p:attrName>style.visibility</p:attrName>
                                        </p:attrNameLst>
                                      </p:cBhvr>
                                      <p:to>
                                        <p:strVal val="visible"/>
                                      </p:to>
                                    </p:set>
                                    <p:animEffect transition="in" filter="dissolve">
                                      <p:cBhvr>
                                        <p:cTn id="7" dur="500"/>
                                        <p:tgtEl>
                                          <p:spTgt spid="348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34824"/>
                                        </p:tgtEl>
                                        <p:attrNameLst>
                                          <p:attrName>style.visibility</p:attrName>
                                        </p:attrNameLst>
                                      </p:cBhvr>
                                      <p:to>
                                        <p:strVal val="visible"/>
                                      </p:to>
                                    </p:set>
                                    <p:anim calcmode="lin" valueType="num">
                                      <p:cBhvr additive="base">
                                        <p:cTn id="12" dur="500" fill="hold"/>
                                        <p:tgtEl>
                                          <p:spTgt spid="34824"/>
                                        </p:tgtEl>
                                        <p:attrNameLst>
                                          <p:attrName>ppt_x</p:attrName>
                                        </p:attrNameLst>
                                      </p:cBhvr>
                                      <p:tavLst>
                                        <p:tav tm="0">
                                          <p:val>
                                            <p:strVal val="1+#ppt_w/2"/>
                                          </p:val>
                                        </p:tav>
                                        <p:tav tm="100000">
                                          <p:val>
                                            <p:strVal val="#ppt_x"/>
                                          </p:val>
                                        </p:tav>
                                      </p:tavLst>
                                    </p:anim>
                                    <p:anim calcmode="lin" valueType="num">
                                      <p:cBhvr additive="base">
                                        <p:cTn id="13" dur="500" fill="hold"/>
                                        <p:tgtEl>
                                          <p:spTgt spid="3482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2" name="carbrake.wav" builtIn="1"/>
                                        </p:tgtEl>
                                      </p:cMediaNode>
                                    </p:audio>
                                  </p:sub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4832"/>
                                        </p:tgtEl>
                                        <p:attrNameLst>
                                          <p:attrName>style.visibility</p:attrName>
                                        </p:attrNameLst>
                                      </p:cBhvr>
                                      <p:to>
                                        <p:strVal val="visible"/>
                                      </p:to>
                                    </p:set>
                                    <p:animEffect transition="in" filter="dissolve">
                                      <p:cBhvr>
                                        <p:cTn id="18" dur="500"/>
                                        <p:tgtEl>
                                          <p:spTgt spid="3483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34818"/>
                                        </p:tgtEl>
                                        <p:attrNameLst>
                                          <p:attrName>style.visibility</p:attrName>
                                        </p:attrNameLst>
                                      </p:cBhvr>
                                      <p:to>
                                        <p:strVal val="visible"/>
                                      </p:to>
                                    </p:set>
                                    <p:anim calcmode="lin" valueType="num">
                                      <p:cBhvr additive="base">
                                        <p:cTn id="23" dur="500" fill="hold"/>
                                        <p:tgtEl>
                                          <p:spTgt spid="34818"/>
                                        </p:tgtEl>
                                        <p:attrNameLst>
                                          <p:attrName>ppt_x</p:attrName>
                                        </p:attrNameLst>
                                      </p:cBhvr>
                                      <p:tavLst>
                                        <p:tav tm="0">
                                          <p:val>
                                            <p:strVal val="1+#ppt_w/2"/>
                                          </p:val>
                                        </p:tav>
                                        <p:tav tm="100000">
                                          <p:val>
                                            <p:strVal val="#ppt_x"/>
                                          </p:val>
                                        </p:tav>
                                      </p:tavLst>
                                    </p:anim>
                                    <p:anim calcmode="lin" valueType="num">
                                      <p:cBhvr additive="base">
                                        <p:cTn id="24" dur="500" fill="hold"/>
                                        <p:tgtEl>
                                          <p:spTgt spid="3481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carbrake.wav" builtIn="1"/>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34829"/>
                                        </p:tgtEl>
                                        <p:attrNameLst>
                                          <p:attrName>style.visibility</p:attrName>
                                        </p:attrNameLst>
                                      </p:cBhvr>
                                      <p:to>
                                        <p:strVal val="visible"/>
                                      </p:to>
                                    </p:set>
                                    <p:animEffect transition="in" filter="dissolve">
                                      <p:cBhvr>
                                        <p:cTn id="29" dur="500"/>
                                        <p:tgtEl>
                                          <p:spTgt spid="3482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4828"/>
                                        </p:tgtEl>
                                        <p:attrNameLst>
                                          <p:attrName>style.visibility</p:attrName>
                                        </p:attrNameLst>
                                      </p:cBhvr>
                                      <p:to>
                                        <p:strVal val="visible"/>
                                      </p:to>
                                    </p:set>
                                    <p:animEffect transition="in" filter="wipe(left)">
                                      <p:cBhvr>
                                        <p:cTn id="34" dur="500"/>
                                        <p:tgtEl>
                                          <p:spTgt spid="34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4" grpId="0" animBg="1" autoUpdateAnimBg="0"/>
      <p:bldP spid="34829" grpId="0" animBg="1" autoUpdateAnimBg="0"/>
      <p:bldP spid="34828" grpId="0" animBg="1" autoUpdateAnimBg="0"/>
      <p:bldP spid="34832" grpId="0" animBg="1" autoUpdateAnimBg="0"/>
      <p:bldP spid="34826" grpId="0" animBg="1" autoUpdateAnimBg="0"/>
      <p:bldP spid="34818"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8"/>
          <p:cNvSpPr/>
          <p:nvPr/>
        </p:nvSpPr>
        <p:spPr>
          <a:xfrm>
            <a:off x="0" y="2062163"/>
            <a:ext cx="9144000" cy="2014537"/>
          </a:xfrm>
          <a:prstGeom prst="rect">
            <a:avLst/>
          </a:prstGeom>
          <a:gradFill flip="none" rotWithShape="1">
            <a:gsLst>
              <a:gs pos="0">
                <a:srgbClr val="CC0000">
                  <a:shade val="30000"/>
                  <a:satMod val="115000"/>
                </a:srgbClr>
              </a:gs>
              <a:gs pos="50000">
                <a:srgbClr val="CC0000">
                  <a:shade val="67500"/>
                  <a:satMod val="115000"/>
                </a:srgbClr>
              </a:gs>
              <a:gs pos="100000">
                <a:srgbClr val="CC0000">
                  <a:shade val="100000"/>
                  <a:satMod val="115000"/>
                </a:srgbClr>
              </a:gs>
            </a:gsLst>
            <a:lin ang="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29010" fontAlgn="auto">
              <a:spcBef>
                <a:spcPts val="0"/>
              </a:spcBef>
              <a:spcAft>
                <a:spcPts val="0"/>
              </a:spcAft>
              <a:defRPr/>
            </a:pPr>
            <a:endParaRPr lang="zh-CN" altLang="en-US" sz="2200" b="0"/>
          </a:p>
        </p:txBody>
      </p:sp>
      <p:sp>
        <p:nvSpPr>
          <p:cNvPr id="20483" name="Rectangle 7"/>
          <p:cNvSpPr>
            <a:spLocks noChangeArrowheads="1"/>
          </p:cNvSpPr>
          <p:nvPr/>
        </p:nvSpPr>
        <p:spPr bwMode="auto">
          <a:xfrm>
            <a:off x="0" y="2854325"/>
            <a:ext cx="9144000" cy="606425"/>
          </a:xfrm>
          <a:prstGeom prst="rect">
            <a:avLst/>
          </a:prstGeom>
          <a:noFill/>
          <a:ln w="19050" algn="ctr">
            <a:noFill/>
            <a:miter lim="800000"/>
            <a:headEnd/>
            <a:tailEnd/>
          </a:ln>
        </p:spPr>
        <p:txBody>
          <a:bodyPr lIns="83119" tIns="41559" rIns="83119" bIns="41559" anchor="ctr">
            <a:spAutoFit/>
          </a:bodyPr>
          <a:lstStyle/>
          <a:p>
            <a:pPr algn="ctr" defTabSz="831850" eaLnBrk="0" hangingPunct="0"/>
            <a:r>
              <a:rPr lang="zh-CN" altLang="en-US" sz="3400">
                <a:solidFill>
                  <a:schemeClr val="bg1"/>
                </a:solidFill>
                <a:latin typeface="微软雅黑" pitchFamily="34" charset="-122"/>
                <a:ea typeface="微软雅黑" pitchFamily="34" charset="-122"/>
              </a:rPr>
              <a:t>第三部分    中国银行公务卡使用问答</a:t>
            </a:r>
            <a:endParaRPr lang="en-US" altLang="zh-CN" sz="3400">
              <a:solidFill>
                <a:schemeClr val="bg1"/>
              </a:solidFill>
              <a:latin typeface="微软雅黑" pitchFamily="34" charset="-122"/>
              <a:ea typeface="微软雅黑" pitchFamily="34" charset="-122"/>
            </a:endParaRPr>
          </a:p>
        </p:txBody>
      </p:sp>
      <p:sp>
        <p:nvSpPr>
          <p:cNvPr id="20484" name="灯片编号占位符 1"/>
          <p:cNvSpPr>
            <a:spLocks noGrp="1"/>
          </p:cNvSpPr>
          <p:nvPr>
            <p:ph type="sldNum" sz="quarter" idx="10"/>
          </p:nvPr>
        </p:nvSpPr>
        <p:spPr>
          <a:noFill/>
        </p:spPr>
        <p:txBody>
          <a:bodyPr/>
          <a:lstStyle/>
          <a:p>
            <a:r>
              <a:rPr lang="en-US" altLang="zh-CN" smtClean="0"/>
              <a:t>56</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D:\xue\杜杰老师百宝箱\課件製作\圖標插圖\j0303359.gif"/>
          <p:cNvPicPr>
            <a:picLocks noChangeAspect="1" noChangeArrowheads="1" noCrop="1"/>
          </p:cNvPicPr>
          <p:nvPr/>
        </p:nvPicPr>
        <p:blipFill>
          <a:blip r:embed="rId3"/>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85875"/>
            <a:ext cx="3857625"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solidFill>
                  <a:schemeClr val="bg1"/>
                </a:solidFill>
                <a:latin typeface="Frutiger 55 Roman" pitchFamily="34" charset="0"/>
                <a:ea typeface="黑体" pitchFamily="2" charset="-122"/>
              </a:rPr>
              <a:t>如何申请中国银行公务卡？</a:t>
            </a:r>
          </a:p>
        </p:txBody>
      </p:sp>
      <p:sp>
        <p:nvSpPr>
          <p:cNvPr id="21508" name="矩形 5"/>
          <p:cNvSpPr>
            <a:spLocks noChangeArrowheads="1"/>
          </p:cNvSpPr>
          <p:nvPr/>
        </p:nvSpPr>
        <p:spPr bwMode="auto">
          <a:xfrm>
            <a:off x="1071563" y="2071688"/>
            <a:ext cx="7072312" cy="857250"/>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buFont typeface="Wingdings" pitchFamily="2" charset="2"/>
              <a:buChar char="Ø"/>
            </a:pPr>
            <a:r>
              <a:rPr lang="zh-CN" altLang="en-US" sz="2000" dirty="0"/>
              <a:t>请各位老师</a:t>
            </a:r>
            <a:r>
              <a:rPr lang="zh-CN" altLang="en-US" sz="2000" dirty="0">
                <a:solidFill>
                  <a:srgbClr val="FF0000"/>
                </a:solidFill>
              </a:rPr>
              <a:t>填写申请表</a:t>
            </a:r>
            <a:r>
              <a:rPr lang="zh-CN" altLang="en-US" sz="2000" dirty="0"/>
              <a:t>，并</a:t>
            </a:r>
            <a:r>
              <a:rPr lang="zh-CN" altLang="en-US" sz="2000" dirty="0">
                <a:solidFill>
                  <a:srgbClr val="FF0000"/>
                </a:solidFill>
              </a:rPr>
              <a:t>提供个人身份证复印件</a:t>
            </a:r>
            <a:r>
              <a:rPr lang="zh-CN" altLang="en-US" sz="2000" dirty="0"/>
              <a:t>，申请表</a:t>
            </a:r>
            <a:endParaRPr lang="en-US" altLang="zh-CN" sz="2000" dirty="0"/>
          </a:p>
          <a:p>
            <a:pPr marL="342900" indent="-342900">
              <a:lnSpc>
                <a:spcPct val="120000"/>
              </a:lnSpc>
              <a:spcBef>
                <a:spcPct val="50000"/>
              </a:spcBef>
              <a:buClr>
                <a:schemeClr val="accent2"/>
              </a:buClr>
            </a:pPr>
            <a:r>
              <a:rPr lang="zh-CN" altLang="en-US" sz="2000" dirty="0"/>
              <a:t>样表如下：</a:t>
            </a:r>
            <a:endParaRPr lang="en-US" altLang="zh-CN" sz="2000" dirty="0"/>
          </a:p>
        </p:txBody>
      </p:sp>
      <p:pic>
        <p:nvPicPr>
          <p:cNvPr id="21509" name="Picture 5" descr="公务卡"/>
          <p:cNvPicPr>
            <a:picLocks noChangeAspect="1" noChangeArrowheads="1"/>
          </p:cNvPicPr>
          <p:nvPr/>
        </p:nvPicPr>
        <p:blipFill>
          <a:blip r:embed="rId4"/>
          <a:srcRect/>
          <a:stretch>
            <a:fillRect/>
          </a:stretch>
        </p:blipFill>
        <p:spPr bwMode="auto">
          <a:xfrm>
            <a:off x="1857375" y="2957513"/>
            <a:ext cx="5267325" cy="3829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D:\xue\杜杰老师百宝箱\課件製作\圖標插圖\j0303359.gif"/>
          <p:cNvPicPr>
            <a:picLocks noChangeAspect="1" noChangeArrowheads="1" noCrop="1"/>
          </p:cNvPicPr>
          <p:nvPr/>
        </p:nvPicPr>
        <p:blipFill>
          <a:blip r:embed="rId3"/>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85875"/>
            <a:ext cx="3214687"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solidFill>
                  <a:schemeClr val="bg1"/>
                </a:solidFill>
                <a:latin typeface="Frutiger 55 Roman" pitchFamily="34" charset="0"/>
                <a:ea typeface="黑体" pitchFamily="2" charset="-122"/>
              </a:rPr>
              <a:t>如何开卡？</a:t>
            </a:r>
          </a:p>
        </p:txBody>
      </p:sp>
      <p:sp>
        <p:nvSpPr>
          <p:cNvPr id="23556" name="矩形 5"/>
          <p:cNvSpPr>
            <a:spLocks noChangeArrowheads="1"/>
          </p:cNvSpPr>
          <p:nvPr/>
        </p:nvSpPr>
        <p:spPr bwMode="auto">
          <a:xfrm>
            <a:off x="928688" y="2214563"/>
            <a:ext cx="7072312" cy="3786187"/>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buFont typeface="Wingdings" pitchFamily="2" charset="2"/>
              <a:buChar char="Ø"/>
            </a:pPr>
            <a:r>
              <a:rPr lang="zh-CN" altLang="en-US" sz="2000"/>
              <a:t>收到卡片后，持卡人对照信用卡和随附信函检查卡号、姓名</a:t>
            </a:r>
            <a:endParaRPr lang="en-US" altLang="zh-CN" sz="2000"/>
          </a:p>
          <a:p>
            <a:pPr marL="342900" indent="-342900">
              <a:lnSpc>
                <a:spcPct val="120000"/>
              </a:lnSpc>
              <a:spcBef>
                <a:spcPct val="50000"/>
              </a:spcBef>
              <a:buClr>
                <a:schemeClr val="accent2"/>
              </a:buClr>
            </a:pPr>
            <a:r>
              <a:rPr lang="zh-CN" altLang="en-US" sz="2000"/>
              <a:t>拼音等信息，核对无误后立即在卡片背面签名条上签字，并在</a:t>
            </a:r>
            <a:endParaRPr lang="en-US" altLang="zh-CN" sz="2000"/>
          </a:p>
          <a:p>
            <a:pPr marL="342900" indent="-342900">
              <a:lnSpc>
                <a:spcPct val="120000"/>
              </a:lnSpc>
              <a:spcBef>
                <a:spcPct val="50000"/>
              </a:spcBef>
              <a:buClr>
                <a:schemeClr val="accent2"/>
              </a:buClr>
            </a:pPr>
            <a:r>
              <a:rPr lang="zh-CN" altLang="en-US" sz="2000"/>
              <a:t>之后使用信用卡时签署相同式样的签名。</a:t>
            </a:r>
            <a:endParaRPr lang="en-US" altLang="zh-CN" sz="2000"/>
          </a:p>
          <a:p>
            <a:pPr marL="342900" indent="-342900">
              <a:lnSpc>
                <a:spcPct val="120000"/>
              </a:lnSpc>
              <a:spcBef>
                <a:spcPct val="50000"/>
              </a:spcBef>
              <a:buClr>
                <a:schemeClr val="accent2"/>
              </a:buClr>
            </a:pPr>
            <a:endParaRPr lang="zh-CN" altLang="en-US" sz="2000"/>
          </a:p>
          <a:p>
            <a:pPr marL="342900" indent="-342900">
              <a:lnSpc>
                <a:spcPct val="120000"/>
              </a:lnSpc>
              <a:spcBef>
                <a:spcPct val="50000"/>
              </a:spcBef>
              <a:buClr>
                <a:schemeClr val="accent2"/>
              </a:buClr>
              <a:buFont typeface="Wingdings" pitchFamily="2" charset="2"/>
              <a:buChar char="Ø"/>
            </a:pPr>
            <a:r>
              <a:rPr lang="zh-CN" altLang="en-US" sz="2000"/>
              <a:t>拨打我行24小时客户服务热线4006695566通过自动语音提</a:t>
            </a:r>
            <a:endParaRPr lang="en-US" altLang="zh-CN" sz="2000"/>
          </a:p>
          <a:p>
            <a:pPr marL="342900" indent="-342900">
              <a:lnSpc>
                <a:spcPct val="120000"/>
              </a:lnSpc>
              <a:spcBef>
                <a:spcPct val="50000"/>
              </a:spcBef>
              <a:buClr>
                <a:schemeClr val="accent2"/>
              </a:buClr>
            </a:pPr>
            <a:r>
              <a:rPr lang="zh-CN" altLang="en-US" sz="2000"/>
              <a:t>示的步骤或客户服务专员的引导完成卡片激活和电话查询密码</a:t>
            </a:r>
            <a:endParaRPr lang="en-US" altLang="zh-CN" sz="2000"/>
          </a:p>
          <a:p>
            <a:pPr marL="342900" indent="-342900">
              <a:lnSpc>
                <a:spcPct val="120000"/>
              </a:lnSpc>
              <a:spcBef>
                <a:spcPct val="50000"/>
              </a:spcBef>
              <a:buClr>
                <a:schemeClr val="accent2"/>
              </a:buClr>
            </a:pPr>
            <a:r>
              <a:rPr lang="zh-CN" altLang="en-US" sz="2000"/>
              <a:t>设定。</a:t>
            </a:r>
            <a:endParaRPr lang="en-US" altLang="zh-CN" sz="20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3" descr="未命名"/>
          <p:cNvPicPr>
            <a:picLocks noChangeAspect="1" noChangeArrowheads="1"/>
          </p:cNvPicPr>
          <p:nvPr/>
        </p:nvPicPr>
        <p:blipFill>
          <a:blip r:embed="rId3"/>
          <a:srcRect/>
          <a:stretch>
            <a:fillRect/>
          </a:stretch>
        </p:blipFill>
        <p:spPr bwMode="auto">
          <a:xfrm>
            <a:off x="3443288" y="4351338"/>
            <a:ext cx="2076450" cy="1295400"/>
          </a:xfrm>
          <a:prstGeom prst="rect">
            <a:avLst/>
          </a:prstGeom>
          <a:noFill/>
          <a:ln w="9525">
            <a:noFill/>
            <a:miter lim="800000"/>
            <a:headEnd/>
            <a:tailEnd/>
          </a:ln>
        </p:spPr>
      </p:pic>
      <p:pic>
        <p:nvPicPr>
          <p:cNvPr id="24579" name="Picture 4" descr="D:\xue\杜杰老师百宝箱\課件製作\圖標插圖\j0303359.gif"/>
          <p:cNvPicPr>
            <a:picLocks noChangeAspect="1" noChangeArrowheads="1" noCrop="1"/>
          </p:cNvPicPr>
          <p:nvPr/>
        </p:nvPicPr>
        <p:blipFill>
          <a:blip r:embed="rId4"/>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14438"/>
            <a:ext cx="3357562"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solidFill>
                  <a:schemeClr val="bg1"/>
                </a:solidFill>
                <a:latin typeface="Frutiger 55 Roman" pitchFamily="34" charset="0"/>
                <a:ea typeface="黑体" pitchFamily="2" charset="-122"/>
              </a:rPr>
              <a:t>收到卡片信息如何核对？</a:t>
            </a:r>
          </a:p>
        </p:txBody>
      </p:sp>
      <p:sp>
        <p:nvSpPr>
          <p:cNvPr id="24581" name="矩形 5"/>
          <p:cNvSpPr>
            <a:spLocks noChangeArrowheads="1"/>
          </p:cNvSpPr>
          <p:nvPr/>
        </p:nvSpPr>
        <p:spPr bwMode="auto">
          <a:xfrm>
            <a:off x="1071563" y="2071688"/>
            <a:ext cx="7072312" cy="2143125"/>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buFont typeface="Wingdings" pitchFamily="2" charset="2"/>
              <a:buChar char="Ø"/>
            </a:pPr>
            <a:r>
              <a:rPr lang="zh-CN" altLang="en-US" sz="2000"/>
              <a:t>第一公务卡左下角是姓名、称谓；姓名以汉语拼音表示。称</a:t>
            </a:r>
            <a:endParaRPr lang="en-US" altLang="zh-CN" sz="2000"/>
          </a:p>
          <a:p>
            <a:pPr marL="342900" indent="-342900">
              <a:lnSpc>
                <a:spcPct val="120000"/>
              </a:lnSpc>
              <a:spcBef>
                <a:spcPct val="50000"/>
              </a:spcBef>
              <a:buClr>
                <a:schemeClr val="accent2"/>
              </a:buClr>
            </a:pPr>
            <a:r>
              <a:rPr lang="zh-CN" altLang="en-US" sz="2000"/>
              <a:t>谓以英文缩写表示，</a:t>
            </a:r>
            <a:r>
              <a:rPr lang="en-US" altLang="zh-CN" sz="2000"/>
              <a:t>MR.</a:t>
            </a:r>
            <a:r>
              <a:rPr lang="zh-CN" altLang="en-US" sz="2000"/>
              <a:t>表示先生，</a:t>
            </a:r>
            <a:r>
              <a:rPr lang="en-US" altLang="zh-CN" sz="2000"/>
              <a:t>MS</a:t>
            </a:r>
            <a:r>
              <a:rPr lang="zh-CN" altLang="en-US" sz="2000"/>
              <a:t>表示女士；第二卡面上</a:t>
            </a:r>
            <a:endParaRPr lang="en-US" altLang="zh-CN" sz="2000"/>
          </a:p>
          <a:p>
            <a:pPr marL="342900" indent="-342900">
              <a:lnSpc>
                <a:spcPct val="120000"/>
              </a:lnSpc>
              <a:spcBef>
                <a:spcPct val="50000"/>
              </a:spcBef>
              <a:buClr>
                <a:schemeClr val="accent2"/>
              </a:buClr>
            </a:pPr>
            <a:r>
              <a:rPr lang="zh-CN" altLang="en-US" sz="2000"/>
              <a:t>有效期以</a:t>
            </a:r>
            <a:r>
              <a:rPr lang="en-US" altLang="zh-CN" sz="2000"/>
              <a:t>MM/YY(</a:t>
            </a:r>
            <a:r>
              <a:rPr lang="zh-CN" altLang="en-US" sz="2000"/>
              <a:t>月</a:t>
            </a:r>
            <a:r>
              <a:rPr lang="en-US" altLang="zh-CN" sz="2000"/>
              <a:t>/</a:t>
            </a:r>
            <a:r>
              <a:rPr lang="zh-CN" altLang="en-US" sz="2000"/>
              <a:t>年</a:t>
            </a:r>
            <a:r>
              <a:rPr lang="en-US" altLang="zh-CN" sz="2000"/>
              <a:t>)</a:t>
            </a:r>
            <a:r>
              <a:rPr lang="zh-CN" altLang="en-US" sz="2000"/>
              <a:t>标明，如</a:t>
            </a:r>
            <a:r>
              <a:rPr lang="en-US" altLang="zh-CN" sz="2000"/>
              <a:t>03/15</a:t>
            </a:r>
            <a:r>
              <a:rPr lang="zh-CN" altLang="en-US" sz="2000"/>
              <a:t>表示有效期到</a:t>
            </a:r>
            <a:r>
              <a:rPr lang="en-US" altLang="zh-CN" sz="2000"/>
              <a:t>2015</a:t>
            </a:r>
            <a:r>
              <a:rPr lang="zh-CN" altLang="en-US" sz="2000"/>
              <a:t>年</a:t>
            </a:r>
            <a:r>
              <a:rPr lang="en-US" altLang="zh-CN" sz="2000"/>
              <a:t>3</a:t>
            </a:r>
            <a:r>
              <a:rPr lang="zh-CN" altLang="en-US" sz="2000"/>
              <a:t>月</a:t>
            </a:r>
            <a:endParaRPr lang="en-US" altLang="zh-CN" sz="2000"/>
          </a:p>
          <a:p>
            <a:pPr marL="342900" indent="-342900">
              <a:lnSpc>
                <a:spcPct val="120000"/>
              </a:lnSpc>
              <a:spcBef>
                <a:spcPct val="50000"/>
              </a:spcBef>
              <a:buClr>
                <a:schemeClr val="accent2"/>
              </a:buClr>
            </a:pPr>
            <a:r>
              <a:rPr lang="en-US" altLang="zh-CN" sz="2000"/>
              <a:t>31</a:t>
            </a:r>
            <a:r>
              <a:rPr lang="zh-CN" altLang="en-US" sz="2000"/>
              <a:t>日。</a:t>
            </a:r>
          </a:p>
        </p:txBody>
      </p:sp>
      <p:grpSp>
        <p:nvGrpSpPr>
          <p:cNvPr id="24582" name="Group 2"/>
          <p:cNvGrpSpPr>
            <a:grpSpLocks/>
          </p:cNvGrpSpPr>
          <p:nvPr/>
        </p:nvGrpSpPr>
        <p:grpSpPr bwMode="auto">
          <a:xfrm>
            <a:off x="1785938" y="4429125"/>
            <a:ext cx="5000625" cy="2286000"/>
            <a:chOff x="2497" y="1598"/>
            <a:chExt cx="7876" cy="3601"/>
          </a:xfrm>
        </p:grpSpPr>
        <p:sp>
          <p:nvSpPr>
            <p:cNvPr id="24584" name="Line 3"/>
            <p:cNvSpPr>
              <a:spLocks noChangeShapeType="1"/>
            </p:cNvSpPr>
            <p:nvPr/>
          </p:nvSpPr>
          <p:spPr bwMode="auto">
            <a:xfrm flipH="1">
              <a:off x="3937" y="1823"/>
              <a:ext cx="1260" cy="0"/>
            </a:xfrm>
            <a:prstGeom prst="line">
              <a:avLst/>
            </a:prstGeom>
            <a:noFill/>
            <a:ln w="9525">
              <a:solidFill>
                <a:srgbClr val="000000"/>
              </a:solidFill>
              <a:round/>
              <a:headEnd/>
              <a:tailEnd/>
            </a:ln>
          </p:spPr>
          <p:txBody>
            <a:bodyPr/>
            <a:lstStyle/>
            <a:p>
              <a:endParaRPr lang="zh-CN" altLang="en-US"/>
            </a:p>
          </p:txBody>
        </p:sp>
        <p:sp>
          <p:nvSpPr>
            <p:cNvPr id="24585" name="Line 4"/>
            <p:cNvSpPr>
              <a:spLocks noChangeShapeType="1"/>
            </p:cNvSpPr>
            <p:nvPr/>
          </p:nvSpPr>
          <p:spPr bwMode="auto">
            <a:xfrm flipH="1">
              <a:off x="3960" y="2688"/>
              <a:ext cx="1260" cy="0"/>
            </a:xfrm>
            <a:prstGeom prst="line">
              <a:avLst/>
            </a:prstGeom>
            <a:noFill/>
            <a:ln w="9525">
              <a:solidFill>
                <a:srgbClr val="000000"/>
              </a:solidFill>
              <a:round/>
              <a:headEnd/>
              <a:tailEnd/>
            </a:ln>
          </p:spPr>
          <p:txBody>
            <a:bodyPr/>
            <a:lstStyle/>
            <a:p>
              <a:endParaRPr lang="zh-CN" altLang="en-US"/>
            </a:p>
          </p:txBody>
        </p:sp>
        <p:sp>
          <p:nvSpPr>
            <p:cNvPr id="24586" name="Line 5"/>
            <p:cNvSpPr>
              <a:spLocks noChangeShapeType="1"/>
            </p:cNvSpPr>
            <p:nvPr/>
          </p:nvSpPr>
          <p:spPr bwMode="auto">
            <a:xfrm flipH="1">
              <a:off x="3960" y="3312"/>
              <a:ext cx="1260" cy="0"/>
            </a:xfrm>
            <a:prstGeom prst="line">
              <a:avLst/>
            </a:prstGeom>
            <a:noFill/>
            <a:ln w="9525">
              <a:solidFill>
                <a:srgbClr val="000000"/>
              </a:solidFill>
              <a:round/>
              <a:headEnd/>
              <a:tailEnd/>
            </a:ln>
          </p:spPr>
          <p:txBody>
            <a:bodyPr/>
            <a:lstStyle/>
            <a:p>
              <a:endParaRPr lang="zh-CN" altLang="en-US"/>
            </a:p>
          </p:txBody>
        </p:sp>
        <p:sp>
          <p:nvSpPr>
            <p:cNvPr id="24587" name="Line 6"/>
            <p:cNvSpPr>
              <a:spLocks noChangeShapeType="1"/>
            </p:cNvSpPr>
            <p:nvPr/>
          </p:nvSpPr>
          <p:spPr bwMode="auto">
            <a:xfrm>
              <a:off x="8280" y="3312"/>
              <a:ext cx="720" cy="0"/>
            </a:xfrm>
            <a:prstGeom prst="line">
              <a:avLst/>
            </a:prstGeom>
            <a:noFill/>
            <a:ln w="9525">
              <a:solidFill>
                <a:srgbClr val="000000"/>
              </a:solidFill>
              <a:round/>
              <a:headEnd/>
              <a:tailEnd/>
            </a:ln>
          </p:spPr>
          <p:txBody>
            <a:bodyPr/>
            <a:lstStyle/>
            <a:p>
              <a:endParaRPr lang="zh-CN" altLang="en-US"/>
            </a:p>
          </p:txBody>
        </p:sp>
        <p:sp>
          <p:nvSpPr>
            <p:cNvPr id="24588" name="Line 7"/>
            <p:cNvSpPr>
              <a:spLocks noChangeShapeType="1"/>
            </p:cNvSpPr>
            <p:nvPr/>
          </p:nvSpPr>
          <p:spPr bwMode="auto">
            <a:xfrm>
              <a:off x="6120" y="3363"/>
              <a:ext cx="0" cy="780"/>
            </a:xfrm>
            <a:prstGeom prst="line">
              <a:avLst/>
            </a:prstGeom>
            <a:noFill/>
            <a:ln w="9525">
              <a:solidFill>
                <a:srgbClr val="000000"/>
              </a:solidFill>
              <a:round/>
              <a:headEnd/>
              <a:tailEnd/>
            </a:ln>
          </p:spPr>
          <p:txBody>
            <a:bodyPr/>
            <a:lstStyle/>
            <a:p>
              <a:endParaRPr lang="zh-CN" altLang="en-US"/>
            </a:p>
          </p:txBody>
        </p:sp>
        <p:sp>
          <p:nvSpPr>
            <p:cNvPr id="24589" name="Rectangle 8"/>
            <p:cNvSpPr>
              <a:spLocks noChangeArrowheads="1"/>
            </p:cNvSpPr>
            <p:nvPr/>
          </p:nvSpPr>
          <p:spPr bwMode="auto">
            <a:xfrm>
              <a:off x="2497" y="1598"/>
              <a:ext cx="1463" cy="541"/>
            </a:xfrm>
            <a:prstGeom prst="rect">
              <a:avLst/>
            </a:prstGeom>
            <a:noFill/>
            <a:ln w="9525">
              <a:noFill/>
              <a:miter lim="800000"/>
              <a:headEnd/>
              <a:tailEnd/>
            </a:ln>
          </p:spPr>
          <p:txBody>
            <a:bodyPr/>
            <a:lstStyle/>
            <a:p>
              <a:pPr algn="ctr"/>
              <a:r>
                <a:rPr lang="zh-CN" altLang="en-US" sz="1400" b="0">
                  <a:latin typeface="Calibri" pitchFamily="34" charset="0"/>
                </a:rPr>
                <a:t>银行标识</a:t>
              </a:r>
              <a:endParaRPr lang="zh-CN" sz="1100"/>
            </a:p>
          </p:txBody>
        </p:sp>
        <p:sp>
          <p:nvSpPr>
            <p:cNvPr id="24590" name="Rectangle 9"/>
            <p:cNvSpPr>
              <a:spLocks noChangeArrowheads="1"/>
            </p:cNvSpPr>
            <p:nvPr/>
          </p:nvSpPr>
          <p:spPr bwMode="auto">
            <a:xfrm>
              <a:off x="2877" y="2436"/>
              <a:ext cx="1080" cy="468"/>
            </a:xfrm>
            <a:prstGeom prst="rect">
              <a:avLst/>
            </a:prstGeom>
            <a:noFill/>
            <a:ln w="9525">
              <a:noFill/>
              <a:miter lim="800000"/>
              <a:headEnd/>
              <a:tailEnd/>
            </a:ln>
          </p:spPr>
          <p:txBody>
            <a:bodyPr/>
            <a:lstStyle/>
            <a:p>
              <a:pPr algn="ctr"/>
              <a:r>
                <a:rPr lang="zh-CN" altLang="en-US" sz="1400" b="0">
                  <a:latin typeface="Calibri" pitchFamily="34" charset="0"/>
                </a:rPr>
                <a:t>卡  号</a:t>
              </a:r>
              <a:endParaRPr lang="zh-CN" sz="1100"/>
            </a:p>
          </p:txBody>
        </p:sp>
        <p:sp>
          <p:nvSpPr>
            <p:cNvPr id="24591" name="Rectangle 10"/>
            <p:cNvSpPr>
              <a:spLocks noChangeArrowheads="1"/>
            </p:cNvSpPr>
            <p:nvPr/>
          </p:nvSpPr>
          <p:spPr bwMode="auto">
            <a:xfrm>
              <a:off x="2877" y="3090"/>
              <a:ext cx="1080" cy="468"/>
            </a:xfrm>
            <a:prstGeom prst="rect">
              <a:avLst/>
            </a:prstGeom>
            <a:noFill/>
            <a:ln w="9525">
              <a:noFill/>
              <a:miter lim="800000"/>
              <a:headEnd/>
              <a:tailEnd/>
            </a:ln>
          </p:spPr>
          <p:txBody>
            <a:bodyPr/>
            <a:lstStyle/>
            <a:p>
              <a:pPr algn="just"/>
              <a:r>
                <a:rPr lang="zh-CN" altLang="en-US" sz="1400" b="0">
                  <a:latin typeface="Calibri" pitchFamily="34" charset="0"/>
                </a:rPr>
                <a:t>性 别</a:t>
              </a:r>
              <a:endParaRPr lang="zh-CN" sz="1100"/>
            </a:p>
          </p:txBody>
        </p:sp>
        <p:sp>
          <p:nvSpPr>
            <p:cNvPr id="24592" name="Rectangle 12"/>
            <p:cNvSpPr>
              <a:spLocks noChangeArrowheads="1"/>
            </p:cNvSpPr>
            <p:nvPr/>
          </p:nvSpPr>
          <p:spPr bwMode="auto">
            <a:xfrm>
              <a:off x="5835" y="4092"/>
              <a:ext cx="540" cy="1092"/>
            </a:xfrm>
            <a:prstGeom prst="rect">
              <a:avLst/>
            </a:prstGeom>
            <a:noFill/>
            <a:ln w="9525">
              <a:noFill/>
              <a:miter lim="800000"/>
              <a:headEnd/>
              <a:tailEnd/>
            </a:ln>
          </p:spPr>
          <p:txBody>
            <a:bodyPr/>
            <a:lstStyle/>
            <a:p>
              <a:pPr algn="just"/>
              <a:r>
                <a:rPr lang="zh-CN" altLang="en-US" sz="1400" b="0">
                  <a:latin typeface="Calibri" pitchFamily="34" charset="0"/>
                </a:rPr>
                <a:t>姓名</a:t>
              </a:r>
              <a:endParaRPr lang="zh-CN" sz="1100"/>
            </a:p>
          </p:txBody>
        </p:sp>
        <p:sp>
          <p:nvSpPr>
            <p:cNvPr id="24593" name="Rectangle 13"/>
            <p:cNvSpPr>
              <a:spLocks noChangeArrowheads="1"/>
            </p:cNvSpPr>
            <p:nvPr/>
          </p:nvSpPr>
          <p:spPr bwMode="auto">
            <a:xfrm>
              <a:off x="6585" y="4107"/>
              <a:ext cx="540" cy="1092"/>
            </a:xfrm>
            <a:prstGeom prst="rect">
              <a:avLst/>
            </a:prstGeom>
            <a:noFill/>
            <a:ln w="9525">
              <a:noFill/>
              <a:miter lim="800000"/>
              <a:headEnd/>
              <a:tailEnd/>
            </a:ln>
          </p:spPr>
          <p:txBody>
            <a:bodyPr/>
            <a:lstStyle/>
            <a:p>
              <a:pPr algn="just"/>
              <a:r>
                <a:rPr lang="zh-CN" altLang="en-US" sz="1400" b="0">
                  <a:latin typeface="Calibri" pitchFamily="34" charset="0"/>
                </a:rPr>
                <a:t>有效期</a:t>
              </a:r>
              <a:endParaRPr lang="zh-CN" altLang="en-US" sz="1400" b="0">
                <a:latin typeface="Times New Roman" pitchFamily="18" charset="0"/>
              </a:endParaRPr>
            </a:p>
            <a:p>
              <a:endParaRPr lang="zh-CN" sz="1100"/>
            </a:p>
          </p:txBody>
        </p:sp>
        <p:sp>
          <p:nvSpPr>
            <p:cNvPr id="24594" name="Rectangle 14"/>
            <p:cNvSpPr>
              <a:spLocks noChangeArrowheads="1"/>
            </p:cNvSpPr>
            <p:nvPr/>
          </p:nvSpPr>
          <p:spPr bwMode="auto">
            <a:xfrm>
              <a:off x="8910" y="3061"/>
              <a:ext cx="1463" cy="450"/>
            </a:xfrm>
            <a:prstGeom prst="rect">
              <a:avLst/>
            </a:prstGeom>
            <a:noFill/>
            <a:ln w="9525">
              <a:noFill/>
              <a:miter lim="800000"/>
              <a:headEnd/>
              <a:tailEnd/>
            </a:ln>
          </p:spPr>
          <p:txBody>
            <a:bodyPr/>
            <a:lstStyle/>
            <a:p>
              <a:pPr algn="just"/>
              <a:r>
                <a:rPr lang="zh-CN" altLang="en-US" sz="1400" b="0">
                  <a:latin typeface="Calibri" pitchFamily="34" charset="0"/>
                </a:rPr>
                <a:t>银联标识</a:t>
              </a:r>
              <a:endParaRPr lang="zh-CN" sz="1100"/>
            </a:p>
          </p:txBody>
        </p:sp>
      </p:grpSp>
      <p:sp>
        <p:nvSpPr>
          <p:cNvPr id="24583" name="Line 7"/>
          <p:cNvSpPr>
            <a:spLocks noChangeShapeType="1"/>
          </p:cNvSpPr>
          <p:nvPr/>
        </p:nvSpPr>
        <p:spPr bwMode="auto">
          <a:xfrm>
            <a:off x="4572000" y="5576888"/>
            <a:ext cx="0" cy="495300"/>
          </a:xfrm>
          <a:prstGeom prst="line">
            <a:avLst/>
          </a:prstGeom>
          <a:noFill/>
          <a:ln w="9525">
            <a:solidFill>
              <a:srgbClr val="000000"/>
            </a:solidFill>
            <a:round/>
            <a:headEnd/>
            <a:tailEnd/>
          </a:ln>
        </p:spPr>
        <p:txBody>
          <a:bodyPr/>
          <a:lstStyle/>
          <a:p>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D:\xue\杜杰老师百宝箱\課件製作\圖標插圖\j0303359.gif"/>
          <p:cNvPicPr>
            <a:picLocks noChangeAspect="1" noChangeArrowheads="1" noCrop="1"/>
          </p:cNvPicPr>
          <p:nvPr/>
        </p:nvPicPr>
        <p:blipFill>
          <a:blip r:embed="rId3"/>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85875"/>
            <a:ext cx="3214687"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solidFill>
                  <a:schemeClr val="bg1"/>
                </a:solidFill>
                <a:latin typeface="Frutiger 55 Roman" pitchFamily="34" charset="0"/>
                <a:ea typeface="黑体" pitchFamily="2" charset="-122"/>
              </a:rPr>
              <a:t>如何消费使用？</a:t>
            </a:r>
          </a:p>
        </p:txBody>
      </p:sp>
      <p:sp>
        <p:nvSpPr>
          <p:cNvPr id="25604" name="矩形 5"/>
          <p:cNvSpPr>
            <a:spLocks noChangeArrowheads="1"/>
          </p:cNvSpPr>
          <p:nvPr/>
        </p:nvSpPr>
        <p:spPr bwMode="auto">
          <a:xfrm>
            <a:off x="1071563" y="2214563"/>
            <a:ext cx="7072312" cy="3786187"/>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buFont typeface="Wingdings" pitchFamily="2" charset="2"/>
              <a:buChar char="Ø"/>
            </a:pPr>
            <a:r>
              <a:rPr lang="zh-CN" altLang="en-US" sz="2000"/>
              <a:t>在所有中国银行和银联商户均可使用，使用信用卡刷卡消费</a:t>
            </a:r>
            <a:endParaRPr lang="en-US" altLang="zh-CN" sz="2000"/>
          </a:p>
          <a:p>
            <a:pPr marL="342900" indent="-342900">
              <a:lnSpc>
                <a:spcPct val="120000"/>
              </a:lnSpc>
              <a:spcBef>
                <a:spcPct val="50000"/>
              </a:spcBef>
              <a:buClr>
                <a:schemeClr val="accent2"/>
              </a:buClr>
            </a:pPr>
            <a:r>
              <a:rPr lang="zh-CN" altLang="en-US" sz="2000"/>
              <a:t>时只需出示卡片、输入密码核对签购单金额后签字即完成消费</a:t>
            </a:r>
            <a:endParaRPr lang="en-US" altLang="zh-CN" sz="2000"/>
          </a:p>
          <a:p>
            <a:pPr marL="342900" indent="-342900">
              <a:lnSpc>
                <a:spcPct val="120000"/>
              </a:lnSpc>
              <a:spcBef>
                <a:spcPct val="50000"/>
              </a:spcBef>
              <a:buClr>
                <a:schemeClr val="accent2"/>
              </a:buClr>
            </a:pPr>
            <a:r>
              <a:rPr lang="zh-CN" altLang="en-US" sz="2000"/>
              <a:t>支出。</a:t>
            </a:r>
            <a:endParaRPr lang="en-US" altLang="zh-CN" sz="2000"/>
          </a:p>
          <a:p>
            <a:pPr marL="342900" indent="-342900">
              <a:lnSpc>
                <a:spcPct val="120000"/>
              </a:lnSpc>
              <a:spcBef>
                <a:spcPct val="50000"/>
              </a:spcBef>
              <a:buClr>
                <a:schemeClr val="accent2"/>
              </a:buClr>
            </a:pPr>
            <a:endParaRPr lang="zh-CN" altLang="en-US" sz="2000"/>
          </a:p>
          <a:p>
            <a:pPr marL="342900" indent="-342900">
              <a:lnSpc>
                <a:spcPct val="120000"/>
              </a:lnSpc>
              <a:spcBef>
                <a:spcPct val="50000"/>
              </a:spcBef>
              <a:buClr>
                <a:schemeClr val="accent2"/>
              </a:buClr>
              <a:buFont typeface="Wingdings" pitchFamily="2" charset="2"/>
              <a:buChar char="Ø"/>
            </a:pPr>
            <a:r>
              <a:rPr lang="zh-CN" altLang="en-US" sz="2000"/>
              <a:t>收银员确认无误后将签购单存根联和卡片交还给您，您需要</a:t>
            </a:r>
            <a:endParaRPr lang="en-US" altLang="zh-CN" sz="2000"/>
          </a:p>
          <a:p>
            <a:pPr marL="342900" indent="-342900">
              <a:lnSpc>
                <a:spcPct val="120000"/>
              </a:lnSpc>
              <a:spcBef>
                <a:spcPct val="50000"/>
              </a:spcBef>
              <a:buClr>
                <a:schemeClr val="accent2"/>
              </a:buClr>
            </a:pPr>
            <a:r>
              <a:rPr lang="zh-CN" altLang="en-US" sz="2000"/>
              <a:t>保留此签购单以供报销时使用</a:t>
            </a:r>
            <a:r>
              <a:rPr lang="en-US" altLang="zh-CN" sz="2000">
                <a:solidFill>
                  <a:srgbClr val="292929"/>
                </a:solidFill>
              </a:rPr>
              <a:t> </a:t>
            </a:r>
            <a:r>
              <a:rPr lang="zh-CN" altLang="en-US" sz="2000">
                <a:solidFill>
                  <a:srgbClr val="292929"/>
                </a:solidFill>
              </a:rPr>
              <a:t>。</a:t>
            </a:r>
            <a:endParaRPr lang="en-US" altLang="zh-CN" sz="2000">
              <a:solidFill>
                <a:srgbClr val="292929"/>
              </a:solidFill>
            </a:endParaRPr>
          </a:p>
          <a:p>
            <a:pPr marL="342900" indent="-342900">
              <a:lnSpc>
                <a:spcPct val="120000"/>
              </a:lnSpc>
              <a:spcBef>
                <a:spcPct val="50000"/>
              </a:spcBef>
              <a:buClr>
                <a:schemeClr val="accent2"/>
              </a:buClr>
            </a:pPr>
            <a:r>
              <a:rPr lang="en-US" altLang="zh-CN" sz="2000">
                <a:solidFill>
                  <a:srgbClr val="FF5050"/>
                </a:solidFill>
              </a:rPr>
              <a:t>               </a:t>
            </a:r>
            <a:r>
              <a:rPr lang="zh-CN" altLang="en-US" sz="2000">
                <a:solidFill>
                  <a:srgbClr val="FF5050"/>
                </a:solidFill>
              </a:rPr>
              <a:t>务必注意</a:t>
            </a:r>
            <a:r>
              <a:rPr lang="en-US" altLang="zh-CN" sz="2000">
                <a:solidFill>
                  <a:srgbClr val="FF5050"/>
                </a:solidFill>
              </a:rPr>
              <a:t>POS</a:t>
            </a:r>
            <a:r>
              <a:rPr lang="zh-CN" altLang="en-US" sz="2000">
                <a:solidFill>
                  <a:srgbClr val="FF5050"/>
                </a:solidFill>
              </a:rPr>
              <a:t>单商户名称与发票一致</a:t>
            </a:r>
            <a:endParaRPr lang="en-US" altLang="zh-CN" sz="2000">
              <a:solidFill>
                <a:srgbClr val="FF505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8"/>
          <p:cNvSpPr/>
          <p:nvPr/>
        </p:nvSpPr>
        <p:spPr>
          <a:xfrm>
            <a:off x="0" y="2062163"/>
            <a:ext cx="9144000" cy="2014537"/>
          </a:xfrm>
          <a:prstGeom prst="rect">
            <a:avLst/>
          </a:prstGeom>
          <a:gradFill flip="none" rotWithShape="1">
            <a:gsLst>
              <a:gs pos="0">
                <a:srgbClr val="CC0000">
                  <a:shade val="30000"/>
                  <a:satMod val="115000"/>
                </a:srgbClr>
              </a:gs>
              <a:gs pos="50000">
                <a:srgbClr val="CC0000">
                  <a:shade val="67500"/>
                  <a:satMod val="115000"/>
                </a:srgbClr>
              </a:gs>
              <a:gs pos="100000">
                <a:srgbClr val="CC0000">
                  <a:shade val="100000"/>
                  <a:satMod val="115000"/>
                </a:srgbClr>
              </a:gs>
            </a:gsLst>
            <a:lin ang="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29010" fontAlgn="auto">
              <a:spcBef>
                <a:spcPts val="0"/>
              </a:spcBef>
              <a:spcAft>
                <a:spcPts val="0"/>
              </a:spcAft>
              <a:defRPr/>
            </a:pPr>
            <a:endParaRPr lang="zh-CN" altLang="en-US" sz="2200" b="0"/>
          </a:p>
        </p:txBody>
      </p:sp>
      <p:sp>
        <p:nvSpPr>
          <p:cNvPr id="3075" name="Rectangle 7"/>
          <p:cNvSpPr>
            <a:spLocks noChangeArrowheads="1"/>
          </p:cNvSpPr>
          <p:nvPr/>
        </p:nvSpPr>
        <p:spPr bwMode="auto">
          <a:xfrm>
            <a:off x="0" y="2854325"/>
            <a:ext cx="9144000" cy="546100"/>
          </a:xfrm>
          <a:prstGeom prst="rect">
            <a:avLst/>
          </a:prstGeom>
          <a:noFill/>
          <a:ln w="19050" algn="ctr">
            <a:noFill/>
            <a:miter lim="800000"/>
            <a:headEnd/>
            <a:tailEnd/>
          </a:ln>
        </p:spPr>
        <p:txBody>
          <a:bodyPr lIns="83119" tIns="41559" rIns="83119" bIns="41559" anchor="ctr">
            <a:spAutoFit/>
          </a:bodyPr>
          <a:lstStyle/>
          <a:p>
            <a:pPr algn="ctr" defTabSz="831850" eaLnBrk="0" hangingPunct="0"/>
            <a:r>
              <a:rPr lang="zh-CN" altLang="en-US" sz="3000" b="0">
                <a:solidFill>
                  <a:schemeClr val="bg1"/>
                </a:solidFill>
                <a:latin typeface="黑体" pitchFamily="2" charset="-122"/>
                <a:ea typeface="黑体" pitchFamily="2" charset="-122"/>
              </a:rPr>
              <a:t>第一部分  什么是公务卡</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D:\xue\杜杰老师百宝箱\課件製作\圖標插圖\j0303359.gif"/>
          <p:cNvPicPr>
            <a:picLocks noChangeAspect="1" noChangeArrowheads="1" noCrop="1"/>
          </p:cNvPicPr>
          <p:nvPr/>
        </p:nvPicPr>
        <p:blipFill>
          <a:blip r:embed="rId3"/>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85875"/>
            <a:ext cx="5000625"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solidFill>
                  <a:schemeClr val="bg1"/>
                </a:solidFill>
              </a:rPr>
              <a:t>使用公务卡刷卡消费时要注意什么？</a:t>
            </a:r>
            <a:endParaRPr lang="zh-CN" altLang="en-US" sz="2400" dirty="0">
              <a:solidFill>
                <a:schemeClr val="bg1"/>
              </a:solidFill>
              <a:latin typeface="Frutiger 55 Roman" pitchFamily="34" charset="0"/>
              <a:ea typeface="黑体" pitchFamily="2" charset="-122"/>
            </a:endParaRPr>
          </a:p>
        </p:txBody>
      </p:sp>
      <p:sp>
        <p:nvSpPr>
          <p:cNvPr id="26628" name="矩形 5"/>
          <p:cNvSpPr>
            <a:spLocks noChangeArrowheads="1"/>
          </p:cNvSpPr>
          <p:nvPr/>
        </p:nvSpPr>
        <p:spPr bwMode="auto">
          <a:xfrm>
            <a:off x="1071563" y="2214563"/>
            <a:ext cx="7072312" cy="3786187"/>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pPr>
            <a:r>
              <a:rPr lang="zh-CN" altLang="en-US" sz="2000"/>
              <a:t>    在当您将卡片交给商户收银员时，请尽量让卡片保持在您的</a:t>
            </a:r>
            <a:endParaRPr lang="en-US" altLang="zh-CN" sz="2000"/>
          </a:p>
          <a:p>
            <a:pPr marL="342900" indent="-342900">
              <a:lnSpc>
                <a:spcPct val="120000"/>
              </a:lnSpc>
              <a:spcBef>
                <a:spcPct val="50000"/>
              </a:spcBef>
              <a:buClr>
                <a:schemeClr val="accent2"/>
              </a:buClr>
            </a:pPr>
            <a:r>
              <a:rPr lang="zh-CN" altLang="en-US" sz="2000"/>
              <a:t>视线范围内，养成</a:t>
            </a:r>
            <a:r>
              <a:rPr lang="zh-CN" altLang="en-US" sz="2000">
                <a:solidFill>
                  <a:srgbClr val="FF0000"/>
                </a:solidFill>
              </a:rPr>
              <a:t>刷卡不离眼</a:t>
            </a:r>
            <a:r>
              <a:rPr lang="zh-CN" altLang="en-US" sz="2000"/>
              <a:t>的习惯，并留意收银员刷卡的次</a:t>
            </a:r>
            <a:endParaRPr lang="en-US" altLang="zh-CN" sz="2000"/>
          </a:p>
          <a:p>
            <a:pPr marL="342900" indent="-342900">
              <a:lnSpc>
                <a:spcPct val="120000"/>
              </a:lnSpc>
              <a:spcBef>
                <a:spcPct val="50000"/>
              </a:spcBef>
              <a:buClr>
                <a:schemeClr val="accent2"/>
              </a:buClr>
            </a:pPr>
            <a:r>
              <a:rPr lang="zh-CN" altLang="en-US" sz="2000"/>
              <a:t>数，若有任何</a:t>
            </a:r>
            <a:r>
              <a:rPr lang="zh-CN" altLang="en-US" sz="2000">
                <a:solidFill>
                  <a:srgbClr val="FF0000"/>
                </a:solidFill>
              </a:rPr>
              <a:t>疑问</a:t>
            </a:r>
            <a:r>
              <a:rPr lang="zh-CN" altLang="en-US" sz="2000"/>
              <a:t>，可立即</a:t>
            </a:r>
            <a:r>
              <a:rPr lang="zh-CN" altLang="en-US" sz="2000">
                <a:solidFill>
                  <a:srgbClr val="FF0000"/>
                </a:solidFill>
              </a:rPr>
              <a:t>联系</a:t>
            </a:r>
            <a:r>
              <a:rPr lang="zh-CN" altLang="en-US" sz="2000"/>
              <a:t>您的</a:t>
            </a:r>
            <a:r>
              <a:rPr lang="zh-CN" altLang="en-US" sz="2000">
                <a:solidFill>
                  <a:srgbClr val="FF0000"/>
                </a:solidFill>
              </a:rPr>
              <a:t>发卡行</a:t>
            </a:r>
            <a:r>
              <a:rPr lang="zh-CN" altLang="en-US" sz="2000"/>
              <a:t>确认交易记录。当</a:t>
            </a:r>
            <a:endParaRPr lang="en-US" altLang="zh-CN" sz="2000"/>
          </a:p>
          <a:p>
            <a:pPr marL="342900" indent="-342900">
              <a:lnSpc>
                <a:spcPct val="120000"/>
              </a:lnSpc>
              <a:spcBef>
                <a:spcPct val="50000"/>
              </a:spcBef>
              <a:buClr>
                <a:schemeClr val="accent2"/>
              </a:buClr>
            </a:pPr>
            <a:r>
              <a:rPr lang="zh-CN" altLang="en-US" sz="2000"/>
              <a:t>您拿到商户交回的消费交易凭条和卡片时，请先确认是否是您</a:t>
            </a:r>
            <a:endParaRPr lang="en-US" altLang="zh-CN" sz="2000"/>
          </a:p>
          <a:p>
            <a:pPr marL="342900" indent="-342900">
              <a:lnSpc>
                <a:spcPct val="120000"/>
              </a:lnSpc>
              <a:spcBef>
                <a:spcPct val="50000"/>
              </a:spcBef>
              <a:buClr>
                <a:schemeClr val="accent2"/>
              </a:buClr>
            </a:pPr>
            <a:r>
              <a:rPr lang="zh-CN" altLang="en-US" sz="2000"/>
              <a:t>的卡片，同时</a:t>
            </a:r>
            <a:r>
              <a:rPr lang="zh-CN" altLang="en-US" sz="2000">
                <a:solidFill>
                  <a:srgbClr val="FF0000"/>
                </a:solidFill>
              </a:rPr>
              <a:t>核对</a:t>
            </a:r>
            <a:r>
              <a:rPr lang="zh-CN" altLang="en-US" sz="2000"/>
              <a:t>消费金额是否有误。在任何的情况下，都不</a:t>
            </a:r>
            <a:endParaRPr lang="en-US" altLang="zh-CN" sz="2000"/>
          </a:p>
          <a:p>
            <a:pPr marL="342900" indent="-342900">
              <a:lnSpc>
                <a:spcPct val="120000"/>
              </a:lnSpc>
              <a:spcBef>
                <a:spcPct val="50000"/>
              </a:spcBef>
              <a:buClr>
                <a:schemeClr val="accent2"/>
              </a:buClr>
            </a:pPr>
            <a:r>
              <a:rPr lang="zh-CN" altLang="en-US" sz="2000"/>
              <a:t>要在没有消费金额的交易凭条上签名。</a:t>
            </a:r>
            <a:endParaRPr lang="en-US" altLang="zh-CN" sz="2000">
              <a:solidFill>
                <a:srgbClr val="FF505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D:\xue\杜杰老师百宝箱\課件製作\圖標插圖\j0303359.gif"/>
          <p:cNvPicPr>
            <a:picLocks noChangeAspect="1" noChangeArrowheads="1" noCrop="1"/>
          </p:cNvPicPr>
          <p:nvPr/>
        </p:nvPicPr>
        <p:blipFill>
          <a:blip r:embed="rId3"/>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85875"/>
            <a:ext cx="3357562"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solidFill>
                  <a:schemeClr val="bg1"/>
                </a:solidFill>
                <a:latin typeface="Frutiger 55 Roman" pitchFamily="34" charset="0"/>
                <a:ea typeface="黑体" pitchFamily="2" charset="-122"/>
              </a:rPr>
              <a:t>卡丢了、卡坏了怎么办？</a:t>
            </a:r>
          </a:p>
        </p:txBody>
      </p:sp>
      <p:sp>
        <p:nvSpPr>
          <p:cNvPr id="28676" name="矩形 5"/>
          <p:cNvSpPr>
            <a:spLocks noChangeArrowheads="1"/>
          </p:cNvSpPr>
          <p:nvPr/>
        </p:nvSpPr>
        <p:spPr bwMode="auto">
          <a:xfrm>
            <a:off x="1071563" y="2214563"/>
            <a:ext cx="7072312" cy="3786187"/>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buFont typeface="Wingdings" pitchFamily="2" charset="2"/>
              <a:buChar char="Ø"/>
            </a:pPr>
            <a:r>
              <a:rPr lang="zh-CN" altLang="en-US" sz="2000"/>
              <a:t>若您的公务卡丢失或被盗应立即致电中国银行24小时客服</a:t>
            </a:r>
            <a:endParaRPr lang="en-US" altLang="zh-CN" sz="2000"/>
          </a:p>
          <a:p>
            <a:pPr marL="342900" indent="-342900">
              <a:lnSpc>
                <a:spcPct val="120000"/>
              </a:lnSpc>
              <a:spcBef>
                <a:spcPct val="50000"/>
              </a:spcBef>
              <a:buClr>
                <a:schemeClr val="accent2"/>
              </a:buClr>
            </a:pPr>
            <a:r>
              <a:rPr lang="zh-CN" altLang="en-US" sz="2000"/>
              <a:t>电话</a:t>
            </a:r>
            <a:r>
              <a:rPr lang="en-US" altLang="zh-CN" sz="2000"/>
              <a:t>40066-95566</a:t>
            </a:r>
            <a:r>
              <a:rPr lang="zh-CN" altLang="en-US" sz="2000"/>
              <a:t>办理电话挂失，办理挂失后我行将为您免费</a:t>
            </a:r>
            <a:endParaRPr lang="en-US" altLang="zh-CN" sz="2000"/>
          </a:p>
          <a:p>
            <a:pPr marL="342900" indent="-342900">
              <a:lnSpc>
                <a:spcPct val="120000"/>
              </a:lnSpc>
              <a:spcBef>
                <a:spcPct val="50000"/>
              </a:spcBef>
              <a:buClr>
                <a:schemeClr val="accent2"/>
              </a:buClr>
            </a:pPr>
            <a:r>
              <a:rPr lang="zh-CN" altLang="en-US" sz="2000"/>
              <a:t>提供补卡服务，邮寄新卡。</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D:\xue\杜杰老师百宝箱\課件製作\圖標插圖\j0303359.gif"/>
          <p:cNvPicPr>
            <a:picLocks noChangeAspect="1" noChangeArrowheads="1" noCrop="1"/>
          </p:cNvPicPr>
          <p:nvPr/>
        </p:nvPicPr>
        <p:blipFill>
          <a:blip r:embed="rId3"/>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85875"/>
            <a:ext cx="4500562"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latin typeface="Times New Roman" pitchFamily="18" charset="0"/>
              </a:rPr>
              <a:t> </a:t>
            </a:r>
            <a:r>
              <a:rPr lang="zh-CN" altLang="en-US" sz="2400" dirty="0">
                <a:solidFill>
                  <a:schemeClr val="bg1"/>
                </a:solidFill>
                <a:latin typeface="Times New Roman" pitchFamily="18" charset="0"/>
              </a:rPr>
              <a:t>持公务卡公务消费后如何报销</a:t>
            </a:r>
            <a:r>
              <a:rPr lang="zh-CN" altLang="en-US" sz="2400" dirty="0">
                <a:solidFill>
                  <a:schemeClr val="bg1"/>
                </a:solidFill>
                <a:latin typeface="Frutiger 55 Roman" pitchFamily="34" charset="0"/>
                <a:ea typeface="黑体" pitchFamily="2" charset="-122"/>
              </a:rPr>
              <a:t>？ </a:t>
            </a:r>
          </a:p>
        </p:txBody>
      </p:sp>
      <p:sp>
        <p:nvSpPr>
          <p:cNvPr id="30724" name="矩形 5"/>
          <p:cNvSpPr>
            <a:spLocks noChangeArrowheads="1"/>
          </p:cNvSpPr>
          <p:nvPr/>
        </p:nvSpPr>
        <p:spPr bwMode="auto">
          <a:xfrm>
            <a:off x="1071563" y="2357438"/>
            <a:ext cx="7072312" cy="3000375"/>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buFont typeface="Wingdings" pitchFamily="2" charset="2"/>
              <a:buChar char="Ø"/>
            </a:pPr>
            <a:r>
              <a:rPr lang="zh-CN" altLang="en-US" sz="2000" dirty="0"/>
              <a:t>第一步：员工使用公务卡进行公务支出；</a:t>
            </a:r>
            <a:endParaRPr lang="zh-CN" altLang="en-US" sz="2000" dirty="0">
              <a:sym typeface="Wingdings" pitchFamily="2" charset="2"/>
            </a:endParaRPr>
          </a:p>
          <a:p>
            <a:pPr marL="342900" indent="-342900">
              <a:lnSpc>
                <a:spcPct val="120000"/>
              </a:lnSpc>
              <a:spcBef>
                <a:spcPct val="50000"/>
              </a:spcBef>
              <a:buClr>
                <a:schemeClr val="accent2"/>
              </a:buClr>
              <a:buFont typeface="Wingdings" pitchFamily="2" charset="2"/>
              <a:buChar char="Ø"/>
            </a:pPr>
            <a:r>
              <a:rPr lang="zh-CN" altLang="en-US" sz="2000" dirty="0"/>
              <a:t>第二步：员工持发票、签购小</a:t>
            </a:r>
            <a:r>
              <a:rPr lang="zh-CN" altLang="en-US" sz="2000" dirty="0" smtClean="0"/>
              <a:t>票以及相关手续到</a:t>
            </a:r>
            <a:r>
              <a:rPr lang="zh-CN" altLang="en-US" sz="2000" dirty="0"/>
              <a:t>财务报账；</a:t>
            </a:r>
            <a:endParaRPr lang="en-US" altLang="zh-CN" sz="2000" dirty="0"/>
          </a:p>
          <a:p>
            <a:pPr marL="342900" indent="-342900">
              <a:lnSpc>
                <a:spcPct val="120000"/>
              </a:lnSpc>
              <a:spcBef>
                <a:spcPct val="50000"/>
              </a:spcBef>
              <a:buClr>
                <a:schemeClr val="accent2"/>
              </a:buClr>
              <a:buFont typeface="Wingdings" pitchFamily="2" charset="2"/>
              <a:buChar char="Ø"/>
            </a:pPr>
            <a:r>
              <a:rPr lang="zh-CN" altLang="en-US" sz="2000" dirty="0">
                <a:sym typeface="Wingdings" pitchFamily="2" charset="2"/>
              </a:rPr>
              <a:t>第三步：财务人员登录公务卡服务系统，核实交易、编制</a:t>
            </a:r>
            <a:endParaRPr lang="en-US" altLang="zh-CN" sz="2000" dirty="0">
              <a:sym typeface="Wingdings" pitchFamily="2" charset="2"/>
            </a:endParaRPr>
          </a:p>
          <a:p>
            <a:pPr marL="342900" indent="-342900">
              <a:lnSpc>
                <a:spcPct val="120000"/>
              </a:lnSpc>
              <a:spcBef>
                <a:spcPct val="50000"/>
              </a:spcBef>
              <a:buClr>
                <a:schemeClr val="accent2"/>
              </a:buClr>
            </a:pPr>
            <a:r>
              <a:rPr lang="zh-CN" altLang="en-US" sz="2000" dirty="0">
                <a:sym typeface="Wingdings" pitchFamily="2" charset="2"/>
              </a:rPr>
              <a:t>汇总还款单；</a:t>
            </a:r>
            <a:endParaRPr lang="en-US" altLang="zh-CN" sz="2000" dirty="0">
              <a:sym typeface="Wingdings" pitchFamily="2" charset="2"/>
            </a:endParaRPr>
          </a:p>
          <a:p>
            <a:pPr marL="342900" indent="-342900">
              <a:lnSpc>
                <a:spcPct val="120000"/>
              </a:lnSpc>
              <a:spcBef>
                <a:spcPct val="50000"/>
              </a:spcBef>
              <a:buClr>
                <a:schemeClr val="accent2"/>
              </a:buClr>
              <a:buFont typeface="Wingdings" pitchFamily="2" charset="2"/>
              <a:buChar char="Ø"/>
            </a:pPr>
            <a:r>
              <a:rPr lang="zh-CN" altLang="en-US" sz="2000" dirty="0"/>
              <a:t>第四步：通过支票</a:t>
            </a:r>
            <a:r>
              <a:rPr lang="en-US" altLang="zh-CN" sz="2000" dirty="0"/>
              <a:t>/</a:t>
            </a:r>
            <a:r>
              <a:rPr lang="zh-CN" altLang="en-US" sz="2000" dirty="0"/>
              <a:t>签发国库支付令</a:t>
            </a:r>
            <a:r>
              <a:rPr lang="en-US" altLang="zh-CN" sz="2000" dirty="0"/>
              <a:t>/</a:t>
            </a:r>
            <a:r>
              <a:rPr lang="zh-CN" altLang="en-US" sz="2000" dirty="0"/>
              <a:t>财务</a:t>
            </a:r>
            <a:r>
              <a:rPr lang="en-US" altLang="zh-CN" sz="2000" dirty="0"/>
              <a:t>POS</a:t>
            </a:r>
            <a:r>
              <a:rPr lang="zh-CN" altLang="en-US" sz="2000" dirty="0"/>
              <a:t>进行报销划款。</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6"/>
          <p:cNvSpPr txBox="1">
            <a:spLocks noChangeArrowheads="1"/>
          </p:cNvSpPr>
          <p:nvPr/>
        </p:nvSpPr>
        <p:spPr bwMode="auto">
          <a:xfrm>
            <a:off x="2971800" y="992188"/>
            <a:ext cx="1143000" cy="369887"/>
          </a:xfrm>
          <a:prstGeom prst="rect">
            <a:avLst/>
          </a:prstGeom>
          <a:noFill/>
          <a:ln w="9525">
            <a:noFill/>
            <a:miter lim="800000"/>
            <a:headEnd/>
            <a:tailEnd/>
          </a:ln>
        </p:spPr>
        <p:txBody>
          <a:bodyPr>
            <a:spAutoFit/>
          </a:bodyPr>
          <a:lstStyle/>
          <a:p>
            <a:pPr>
              <a:spcBef>
                <a:spcPct val="50000"/>
              </a:spcBef>
            </a:pPr>
            <a:endParaRPr lang="zh-CN" altLang="en-US" sz="1800"/>
          </a:p>
        </p:txBody>
      </p:sp>
      <p:sp>
        <p:nvSpPr>
          <p:cNvPr id="31747" name="Text Box 7"/>
          <p:cNvSpPr txBox="1">
            <a:spLocks noChangeArrowheads="1"/>
          </p:cNvSpPr>
          <p:nvPr/>
        </p:nvSpPr>
        <p:spPr bwMode="auto">
          <a:xfrm>
            <a:off x="3048000" y="992188"/>
            <a:ext cx="1219200" cy="369887"/>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zh-CN" altLang="en-US" sz="1800"/>
              <a:t>持卡人</a:t>
            </a:r>
          </a:p>
        </p:txBody>
      </p:sp>
      <p:sp>
        <p:nvSpPr>
          <p:cNvPr id="31748" name="Text Box 8"/>
          <p:cNvSpPr txBox="1">
            <a:spLocks noChangeArrowheads="1"/>
          </p:cNvSpPr>
          <p:nvPr/>
        </p:nvSpPr>
        <p:spPr bwMode="auto">
          <a:xfrm>
            <a:off x="4191000" y="1906588"/>
            <a:ext cx="3124200" cy="369887"/>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en-US" altLang="zh-CN" sz="1800"/>
              <a:t>B</a:t>
            </a:r>
            <a:r>
              <a:rPr lang="zh-CN" altLang="en-US" sz="1800"/>
              <a:t>商场刷卡消费金额</a:t>
            </a:r>
            <a:r>
              <a:rPr lang="en-US" altLang="zh-CN" sz="1800"/>
              <a:t>17000</a:t>
            </a:r>
            <a:r>
              <a:rPr lang="zh-CN" altLang="en-US" sz="1800"/>
              <a:t>元</a:t>
            </a:r>
          </a:p>
        </p:txBody>
      </p:sp>
      <p:sp>
        <p:nvSpPr>
          <p:cNvPr id="31749" name="Text Box 9"/>
          <p:cNvSpPr txBox="1">
            <a:spLocks noChangeArrowheads="1"/>
          </p:cNvSpPr>
          <p:nvPr/>
        </p:nvSpPr>
        <p:spPr bwMode="auto">
          <a:xfrm>
            <a:off x="6705600" y="3811588"/>
            <a:ext cx="1676400" cy="369887"/>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zh-CN" altLang="en-US" sz="1800"/>
              <a:t>个人进行还款</a:t>
            </a:r>
          </a:p>
        </p:txBody>
      </p:sp>
      <p:sp>
        <p:nvSpPr>
          <p:cNvPr id="31750" name="Text Box 10"/>
          <p:cNvSpPr txBox="1">
            <a:spLocks noChangeArrowheads="1"/>
          </p:cNvSpPr>
          <p:nvPr/>
        </p:nvSpPr>
        <p:spPr bwMode="auto">
          <a:xfrm>
            <a:off x="838200" y="2744788"/>
            <a:ext cx="2057400" cy="369887"/>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zh-CN" altLang="en-US" sz="1800"/>
              <a:t>公务支出全额报销</a:t>
            </a:r>
          </a:p>
        </p:txBody>
      </p:sp>
      <p:sp>
        <p:nvSpPr>
          <p:cNvPr id="31751" name="Text Box 11"/>
          <p:cNvSpPr txBox="1">
            <a:spLocks noChangeArrowheads="1"/>
          </p:cNvSpPr>
          <p:nvPr/>
        </p:nvSpPr>
        <p:spPr bwMode="auto">
          <a:xfrm>
            <a:off x="685800" y="1906588"/>
            <a:ext cx="2514600" cy="369887"/>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en-US" altLang="zh-CN" sz="1800"/>
              <a:t>A </a:t>
            </a:r>
            <a:r>
              <a:rPr lang="zh-CN" altLang="en-US" sz="1800"/>
              <a:t>地消费金额</a:t>
            </a:r>
            <a:r>
              <a:rPr lang="en-US" altLang="zh-CN" sz="1800"/>
              <a:t>6000</a:t>
            </a:r>
            <a:r>
              <a:rPr lang="zh-CN" altLang="en-US" sz="1800"/>
              <a:t>元</a:t>
            </a:r>
          </a:p>
        </p:txBody>
      </p:sp>
      <p:sp>
        <p:nvSpPr>
          <p:cNvPr id="31752" name="Text Box 12"/>
          <p:cNvSpPr txBox="1">
            <a:spLocks noChangeArrowheads="1"/>
          </p:cNvSpPr>
          <p:nvPr/>
        </p:nvSpPr>
        <p:spPr bwMode="auto">
          <a:xfrm>
            <a:off x="3886200" y="2744788"/>
            <a:ext cx="2286000" cy="646112"/>
          </a:xfrm>
          <a:prstGeom prst="rect">
            <a:avLst/>
          </a:prstGeom>
          <a:solidFill>
            <a:srgbClr val="FFCC99"/>
          </a:solidFill>
          <a:ln w="9525">
            <a:solidFill>
              <a:schemeClr val="tx1"/>
            </a:solidFill>
            <a:miter lim="800000"/>
            <a:headEnd/>
            <a:tailEnd/>
          </a:ln>
        </p:spPr>
        <p:txBody>
          <a:bodyPr>
            <a:spAutoFit/>
          </a:bodyPr>
          <a:lstStyle/>
          <a:p>
            <a:r>
              <a:rPr lang="zh-CN" altLang="en-US" sz="1800"/>
              <a:t>公务消费</a:t>
            </a:r>
            <a:r>
              <a:rPr lang="en-US" altLang="zh-CN" sz="1800"/>
              <a:t>15000</a:t>
            </a:r>
            <a:r>
              <a:rPr lang="zh-CN" altLang="en-US" sz="1800"/>
              <a:t>元</a:t>
            </a:r>
          </a:p>
          <a:p>
            <a:r>
              <a:rPr lang="zh-CN" altLang="en-US" sz="1800"/>
              <a:t>允许报销</a:t>
            </a:r>
          </a:p>
        </p:txBody>
      </p:sp>
      <p:sp>
        <p:nvSpPr>
          <p:cNvPr id="31753" name="Text Box 14"/>
          <p:cNvSpPr txBox="1">
            <a:spLocks noChangeArrowheads="1"/>
          </p:cNvSpPr>
          <p:nvPr/>
        </p:nvSpPr>
        <p:spPr bwMode="auto">
          <a:xfrm>
            <a:off x="2590800" y="3811588"/>
            <a:ext cx="2209800" cy="369887"/>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en-US" altLang="zh-CN" sz="1800"/>
              <a:t>POS</a:t>
            </a:r>
            <a:r>
              <a:rPr lang="zh-CN" altLang="en-US" sz="1800"/>
              <a:t>签购单</a:t>
            </a:r>
            <a:r>
              <a:rPr lang="en-US" altLang="zh-CN" sz="1800"/>
              <a:t>+</a:t>
            </a:r>
            <a:r>
              <a:rPr lang="zh-CN" altLang="en-US" sz="1800"/>
              <a:t>发票</a:t>
            </a:r>
          </a:p>
        </p:txBody>
      </p:sp>
      <p:sp>
        <p:nvSpPr>
          <p:cNvPr id="31754" name="Line 15"/>
          <p:cNvSpPr>
            <a:spLocks noChangeShapeType="1"/>
          </p:cNvSpPr>
          <p:nvPr/>
        </p:nvSpPr>
        <p:spPr bwMode="auto">
          <a:xfrm flipH="1">
            <a:off x="2438400" y="1449388"/>
            <a:ext cx="1143000" cy="457200"/>
          </a:xfrm>
          <a:prstGeom prst="line">
            <a:avLst/>
          </a:prstGeom>
          <a:noFill/>
          <a:ln w="9525">
            <a:solidFill>
              <a:schemeClr val="tx1"/>
            </a:solidFill>
            <a:round/>
            <a:headEnd/>
            <a:tailEnd type="triangle" w="med" len="med"/>
          </a:ln>
        </p:spPr>
        <p:txBody>
          <a:bodyPr/>
          <a:lstStyle/>
          <a:p>
            <a:endParaRPr lang="zh-CN" altLang="en-US"/>
          </a:p>
        </p:txBody>
      </p:sp>
      <p:sp>
        <p:nvSpPr>
          <p:cNvPr id="31755" name="Line 16"/>
          <p:cNvSpPr>
            <a:spLocks noChangeShapeType="1"/>
          </p:cNvSpPr>
          <p:nvPr/>
        </p:nvSpPr>
        <p:spPr bwMode="auto">
          <a:xfrm>
            <a:off x="3581400" y="1449388"/>
            <a:ext cx="1371600" cy="457200"/>
          </a:xfrm>
          <a:prstGeom prst="line">
            <a:avLst/>
          </a:prstGeom>
          <a:noFill/>
          <a:ln w="9525">
            <a:solidFill>
              <a:schemeClr val="tx1"/>
            </a:solidFill>
            <a:round/>
            <a:headEnd/>
            <a:tailEnd type="triangle" w="med" len="med"/>
          </a:ln>
        </p:spPr>
        <p:txBody>
          <a:bodyPr/>
          <a:lstStyle/>
          <a:p>
            <a:endParaRPr lang="zh-CN" altLang="en-US"/>
          </a:p>
        </p:txBody>
      </p:sp>
      <p:sp>
        <p:nvSpPr>
          <p:cNvPr id="31756" name="Text Box 17"/>
          <p:cNvSpPr txBox="1">
            <a:spLocks noChangeArrowheads="1"/>
          </p:cNvSpPr>
          <p:nvPr/>
        </p:nvSpPr>
        <p:spPr bwMode="auto">
          <a:xfrm>
            <a:off x="6248400" y="2744788"/>
            <a:ext cx="2286000" cy="646112"/>
          </a:xfrm>
          <a:prstGeom prst="rect">
            <a:avLst/>
          </a:prstGeom>
          <a:solidFill>
            <a:srgbClr val="FFCC99"/>
          </a:solidFill>
          <a:ln w="9525">
            <a:solidFill>
              <a:schemeClr val="tx1"/>
            </a:solidFill>
            <a:miter lim="800000"/>
            <a:headEnd/>
            <a:tailEnd/>
          </a:ln>
        </p:spPr>
        <p:txBody>
          <a:bodyPr>
            <a:spAutoFit/>
          </a:bodyPr>
          <a:lstStyle/>
          <a:p>
            <a:pPr eaLnBrk="0" hangingPunct="0"/>
            <a:r>
              <a:rPr lang="zh-CN" altLang="en-US" sz="1800"/>
              <a:t>个人消费</a:t>
            </a:r>
            <a:r>
              <a:rPr lang="en-US" altLang="zh-CN" sz="1800"/>
              <a:t>2000</a:t>
            </a:r>
            <a:r>
              <a:rPr lang="zh-CN" altLang="en-US" sz="1800"/>
              <a:t>元</a:t>
            </a:r>
          </a:p>
          <a:p>
            <a:pPr eaLnBrk="0" hangingPunct="0"/>
            <a:r>
              <a:rPr lang="zh-CN" altLang="en-US" sz="1800"/>
              <a:t>     不予报销</a:t>
            </a:r>
          </a:p>
        </p:txBody>
      </p:sp>
      <p:sp>
        <p:nvSpPr>
          <p:cNvPr id="31757" name="Line 18"/>
          <p:cNvSpPr>
            <a:spLocks noChangeShapeType="1"/>
          </p:cNvSpPr>
          <p:nvPr/>
        </p:nvSpPr>
        <p:spPr bwMode="auto">
          <a:xfrm>
            <a:off x="1828800" y="2287588"/>
            <a:ext cx="0" cy="457200"/>
          </a:xfrm>
          <a:prstGeom prst="line">
            <a:avLst/>
          </a:prstGeom>
          <a:noFill/>
          <a:ln w="9525">
            <a:solidFill>
              <a:schemeClr val="tx1"/>
            </a:solidFill>
            <a:round/>
            <a:headEnd/>
            <a:tailEnd type="triangle" w="med" len="med"/>
          </a:ln>
        </p:spPr>
        <p:txBody>
          <a:bodyPr/>
          <a:lstStyle/>
          <a:p>
            <a:endParaRPr lang="zh-CN" altLang="en-US"/>
          </a:p>
        </p:txBody>
      </p:sp>
      <p:sp>
        <p:nvSpPr>
          <p:cNvPr id="31758" name="Line 19"/>
          <p:cNvSpPr>
            <a:spLocks noChangeShapeType="1"/>
          </p:cNvSpPr>
          <p:nvPr/>
        </p:nvSpPr>
        <p:spPr bwMode="auto">
          <a:xfrm flipH="1">
            <a:off x="5334000" y="2287588"/>
            <a:ext cx="381000" cy="457200"/>
          </a:xfrm>
          <a:prstGeom prst="line">
            <a:avLst/>
          </a:prstGeom>
          <a:noFill/>
          <a:ln w="9525">
            <a:solidFill>
              <a:schemeClr val="tx1"/>
            </a:solidFill>
            <a:round/>
            <a:headEnd/>
            <a:tailEnd type="triangle" w="med" len="med"/>
          </a:ln>
        </p:spPr>
        <p:txBody>
          <a:bodyPr/>
          <a:lstStyle/>
          <a:p>
            <a:endParaRPr lang="zh-CN" altLang="en-US"/>
          </a:p>
        </p:txBody>
      </p:sp>
      <p:sp>
        <p:nvSpPr>
          <p:cNvPr id="31759" name="Line 20"/>
          <p:cNvSpPr>
            <a:spLocks noChangeShapeType="1"/>
          </p:cNvSpPr>
          <p:nvPr/>
        </p:nvSpPr>
        <p:spPr bwMode="auto">
          <a:xfrm>
            <a:off x="5715000" y="2287588"/>
            <a:ext cx="1066800" cy="457200"/>
          </a:xfrm>
          <a:prstGeom prst="line">
            <a:avLst/>
          </a:prstGeom>
          <a:noFill/>
          <a:ln w="9525">
            <a:solidFill>
              <a:schemeClr val="tx1"/>
            </a:solidFill>
            <a:round/>
            <a:headEnd/>
            <a:tailEnd type="triangle" w="med" len="med"/>
          </a:ln>
        </p:spPr>
        <p:txBody>
          <a:bodyPr/>
          <a:lstStyle/>
          <a:p>
            <a:endParaRPr lang="zh-CN" altLang="en-US"/>
          </a:p>
        </p:txBody>
      </p:sp>
      <p:sp>
        <p:nvSpPr>
          <p:cNvPr id="31760" name="Line 21"/>
          <p:cNvSpPr>
            <a:spLocks noChangeShapeType="1"/>
          </p:cNvSpPr>
          <p:nvPr/>
        </p:nvSpPr>
        <p:spPr bwMode="auto">
          <a:xfrm>
            <a:off x="7391400" y="3430588"/>
            <a:ext cx="0" cy="381000"/>
          </a:xfrm>
          <a:prstGeom prst="line">
            <a:avLst/>
          </a:prstGeom>
          <a:noFill/>
          <a:ln w="9525">
            <a:solidFill>
              <a:schemeClr val="tx1"/>
            </a:solidFill>
            <a:round/>
            <a:headEnd/>
            <a:tailEnd type="triangle" w="med" len="med"/>
          </a:ln>
        </p:spPr>
        <p:txBody>
          <a:bodyPr/>
          <a:lstStyle/>
          <a:p>
            <a:endParaRPr lang="zh-CN" altLang="en-US"/>
          </a:p>
        </p:txBody>
      </p:sp>
      <p:sp>
        <p:nvSpPr>
          <p:cNvPr id="31761" name="Line 22"/>
          <p:cNvSpPr>
            <a:spLocks noChangeShapeType="1"/>
          </p:cNvSpPr>
          <p:nvPr/>
        </p:nvSpPr>
        <p:spPr bwMode="auto">
          <a:xfrm flipH="1">
            <a:off x="3733800" y="3430588"/>
            <a:ext cx="1219200" cy="381000"/>
          </a:xfrm>
          <a:prstGeom prst="line">
            <a:avLst/>
          </a:prstGeom>
          <a:noFill/>
          <a:ln w="9525">
            <a:solidFill>
              <a:schemeClr val="tx1"/>
            </a:solidFill>
            <a:round/>
            <a:headEnd/>
            <a:tailEnd type="triangle" w="med" len="med"/>
          </a:ln>
        </p:spPr>
        <p:txBody>
          <a:bodyPr/>
          <a:lstStyle/>
          <a:p>
            <a:endParaRPr lang="zh-CN" altLang="en-US"/>
          </a:p>
        </p:txBody>
      </p:sp>
      <p:sp>
        <p:nvSpPr>
          <p:cNvPr id="31762" name="Line 23"/>
          <p:cNvSpPr>
            <a:spLocks noChangeShapeType="1"/>
          </p:cNvSpPr>
          <p:nvPr/>
        </p:nvSpPr>
        <p:spPr bwMode="auto">
          <a:xfrm>
            <a:off x="1828800" y="3125788"/>
            <a:ext cx="1752600" cy="685800"/>
          </a:xfrm>
          <a:prstGeom prst="line">
            <a:avLst/>
          </a:prstGeom>
          <a:noFill/>
          <a:ln w="9525">
            <a:solidFill>
              <a:schemeClr val="tx1"/>
            </a:solidFill>
            <a:round/>
            <a:headEnd/>
            <a:tailEnd type="triangle" w="med" len="med"/>
          </a:ln>
        </p:spPr>
        <p:txBody>
          <a:bodyPr/>
          <a:lstStyle/>
          <a:p>
            <a:endParaRPr lang="zh-CN" altLang="en-US"/>
          </a:p>
        </p:txBody>
      </p:sp>
      <p:pic>
        <p:nvPicPr>
          <p:cNvPr id="31763" name="Picture 26" descr="未命名"/>
          <p:cNvPicPr>
            <a:picLocks noChangeAspect="1" noChangeArrowheads="1"/>
          </p:cNvPicPr>
          <p:nvPr/>
        </p:nvPicPr>
        <p:blipFill>
          <a:blip r:embed="rId2"/>
          <a:srcRect/>
          <a:stretch>
            <a:fillRect/>
          </a:stretch>
        </p:blipFill>
        <p:spPr bwMode="auto">
          <a:xfrm>
            <a:off x="4357688" y="777875"/>
            <a:ext cx="1295400" cy="806450"/>
          </a:xfrm>
          <a:prstGeom prst="rect">
            <a:avLst/>
          </a:prstGeom>
          <a:noFill/>
          <a:ln w="9525">
            <a:noFill/>
            <a:miter lim="800000"/>
            <a:headEnd/>
            <a:tailEnd/>
          </a:ln>
        </p:spPr>
      </p:pic>
      <p:pic>
        <p:nvPicPr>
          <p:cNvPr id="31764" name="Picture 2" descr="C:\Program Files\Microsoft Office\MEDIA\CAGCAT10\j0195384.wmf"/>
          <p:cNvPicPr>
            <a:picLocks noChangeAspect="1" noChangeArrowheads="1"/>
          </p:cNvPicPr>
          <p:nvPr/>
        </p:nvPicPr>
        <p:blipFill>
          <a:blip r:embed="rId3"/>
          <a:srcRect/>
          <a:stretch>
            <a:fillRect/>
          </a:stretch>
        </p:blipFill>
        <p:spPr bwMode="auto">
          <a:xfrm>
            <a:off x="7467600" y="5181600"/>
            <a:ext cx="969963" cy="990600"/>
          </a:xfrm>
          <a:prstGeom prst="rect">
            <a:avLst/>
          </a:prstGeom>
          <a:noFill/>
          <a:ln w="9525">
            <a:noFill/>
            <a:miter lim="800000"/>
            <a:headEnd/>
            <a:tailEnd/>
          </a:ln>
        </p:spPr>
      </p:pic>
      <p:sp>
        <p:nvSpPr>
          <p:cNvPr id="31765" name="Text Box 14"/>
          <p:cNvSpPr txBox="1">
            <a:spLocks noChangeArrowheads="1"/>
          </p:cNvSpPr>
          <p:nvPr/>
        </p:nvSpPr>
        <p:spPr bwMode="auto">
          <a:xfrm>
            <a:off x="2714625" y="5349875"/>
            <a:ext cx="1857375" cy="369888"/>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zh-CN" altLang="en-US" sz="1800"/>
              <a:t>公务卡服务系统</a:t>
            </a:r>
          </a:p>
        </p:txBody>
      </p:sp>
      <p:sp>
        <p:nvSpPr>
          <p:cNvPr id="31766" name="Text Box 26"/>
          <p:cNvSpPr txBox="1">
            <a:spLocks noChangeArrowheads="1"/>
          </p:cNvSpPr>
          <p:nvPr/>
        </p:nvSpPr>
        <p:spPr bwMode="auto">
          <a:xfrm>
            <a:off x="5214938" y="5207000"/>
            <a:ext cx="1600200" cy="650875"/>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zh-CN" altLang="en-US" sz="1800"/>
              <a:t>签发国库支付凭证进行划款</a:t>
            </a:r>
          </a:p>
        </p:txBody>
      </p:sp>
      <p:sp>
        <p:nvSpPr>
          <p:cNvPr id="31767" name="Line 27"/>
          <p:cNvSpPr>
            <a:spLocks noChangeShapeType="1"/>
          </p:cNvSpPr>
          <p:nvPr/>
        </p:nvSpPr>
        <p:spPr bwMode="auto">
          <a:xfrm>
            <a:off x="3571875" y="4921250"/>
            <a:ext cx="0" cy="381000"/>
          </a:xfrm>
          <a:prstGeom prst="line">
            <a:avLst/>
          </a:prstGeom>
          <a:noFill/>
          <a:ln w="9525">
            <a:solidFill>
              <a:schemeClr val="tx1"/>
            </a:solidFill>
            <a:round/>
            <a:headEnd/>
            <a:tailEnd type="triangle" w="med" len="med"/>
          </a:ln>
        </p:spPr>
        <p:txBody>
          <a:bodyPr/>
          <a:lstStyle/>
          <a:p>
            <a:endParaRPr lang="zh-CN" altLang="en-US"/>
          </a:p>
        </p:txBody>
      </p:sp>
      <p:sp>
        <p:nvSpPr>
          <p:cNvPr id="31768" name="Text Box 28"/>
          <p:cNvSpPr txBox="1">
            <a:spLocks noChangeArrowheads="1"/>
          </p:cNvSpPr>
          <p:nvPr/>
        </p:nvSpPr>
        <p:spPr bwMode="auto">
          <a:xfrm>
            <a:off x="714375" y="5349875"/>
            <a:ext cx="1600200" cy="376238"/>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zh-CN" altLang="en-US" sz="1800"/>
              <a:t>  汇总还款单</a:t>
            </a:r>
          </a:p>
        </p:txBody>
      </p:sp>
      <p:sp>
        <p:nvSpPr>
          <p:cNvPr id="31769" name="Line 29"/>
          <p:cNvSpPr>
            <a:spLocks noChangeShapeType="1"/>
          </p:cNvSpPr>
          <p:nvPr/>
        </p:nvSpPr>
        <p:spPr bwMode="auto">
          <a:xfrm flipH="1">
            <a:off x="2286000" y="5492750"/>
            <a:ext cx="457200" cy="0"/>
          </a:xfrm>
          <a:prstGeom prst="line">
            <a:avLst/>
          </a:prstGeom>
          <a:noFill/>
          <a:ln w="9525">
            <a:solidFill>
              <a:schemeClr val="tx1"/>
            </a:solidFill>
            <a:round/>
            <a:headEnd/>
            <a:tailEnd type="triangle" w="med" len="med"/>
          </a:ln>
        </p:spPr>
        <p:txBody>
          <a:bodyPr/>
          <a:lstStyle/>
          <a:p>
            <a:endParaRPr lang="zh-CN" altLang="en-US"/>
          </a:p>
        </p:txBody>
      </p:sp>
      <p:sp>
        <p:nvSpPr>
          <p:cNvPr id="31770" name="Text Box 14"/>
          <p:cNvSpPr txBox="1">
            <a:spLocks noChangeArrowheads="1"/>
          </p:cNvSpPr>
          <p:nvPr/>
        </p:nvSpPr>
        <p:spPr bwMode="auto">
          <a:xfrm>
            <a:off x="2786063" y="4564063"/>
            <a:ext cx="1747837" cy="369887"/>
          </a:xfrm>
          <a:prstGeom prst="rect">
            <a:avLst/>
          </a:prstGeom>
          <a:solidFill>
            <a:srgbClr val="FFCC99"/>
          </a:solidFill>
          <a:ln w="9525">
            <a:solidFill>
              <a:schemeClr val="tx1"/>
            </a:solidFill>
            <a:miter lim="800000"/>
            <a:headEnd/>
            <a:tailEnd/>
          </a:ln>
        </p:spPr>
        <p:txBody>
          <a:bodyPr>
            <a:spAutoFit/>
          </a:bodyPr>
          <a:lstStyle/>
          <a:p>
            <a:pPr>
              <a:spcBef>
                <a:spcPct val="50000"/>
              </a:spcBef>
            </a:pPr>
            <a:r>
              <a:rPr lang="zh-CN" altLang="en-US" sz="1800"/>
              <a:t>单位财务</a:t>
            </a:r>
          </a:p>
        </p:txBody>
      </p:sp>
      <p:cxnSp>
        <p:nvCxnSpPr>
          <p:cNvPr id="31771" name="直接箭头连接符 39"/>
          <p:cNvCxnSpPr>
            <a:cxnSpLocks noChangeShapeType="1"/>
          </p:cNvCxnSpPr>
          <p:nvPr/>
        </p:nvCxnSpPr>
        <p:spPr bwMode="auto">
          <a:xfrm>
            <a:off x="4572000" y="5564188"/>
            <a:ext cx="561975" cy="6350"/>
          </a:xfrm>
          <a:prstGeom prst="straightConnector1">
            <a:avLst/>
          </a:prstGeom>
          <a:noFill/>
          <a:ln w="9525" algn="ctr">
            <a:solidFill>
              <a:schemeClr val="tx1"/>
            </a:solidFill>
            <a:round/>
            <a:headEnd/>
            <a:tailEnd type="arrow" w="med" len="med"/>
          </a:ln>
        </p:spPr>
      </p:cxnSp>
      <p:sp>
        <p:nvSpPr>
          <p:cNvPr id="31772" name="Line 27"/>
          <p:cNvSpPr>
            <a:spLocks noChangeShapeType="1"/>
          </p:cNvSpPr>
          <p:nvPr/>
        </p:nvSpPr>
        <p:spPr bwMode="auto">
          <a:xfrm>
            <a:off x="3571875" y="4206875"/>
            <a:ext cx="0" cy="381000"/>
          </a:xfrm>
          <a:prstGeom prst="line">
            <a:avLst/>
          </a:prstGeom>
          <a:noFill/>
          <a:ln w="9525">
            <a:solidFill>
              <a:schemeClr val="tx1"/>
            </a:solidFill>
            <a:round/>
            <a:headEnd/>
            <a:tailEnd type="triangle" w="med" len="med"/>
          </a:ln>
        </p:spPr>
        <p:txBody>
          <a:bodyPr/>
          <a:lstStyle/>
          <a:p>
            <a:endParaRPr lang="zh-CN"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D:\xue\杜杰老师百宝箱\課件製作\圖標插圖\j0303359.gif"/>
          <p:cNvPicPr>
            <a:picLocks noChangeAspect="1" noChangeArrowheads="1" noCrop="1"/>
          </p:cNvPicPr>
          <p:nvPr/>
        </p:nvPicPr>
        <p:blipFill>
          <a:blip r:embed="rId3"/>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85875"/>
            <a:ext cx="3857625"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solidFill>
                  <a:schemeClr val="bg1"/>
                </a:solidFill>
              </a:rPr>
              <a:t>公务卡还款有哪几种方式？</a:t>
            </a:r>
          </a:p>
        </p:txBody>
      </p:sp>
      <p:sp>
        <p:nvSpPr>
          <p:cNvPr id="32772" name="矩形 5"/>
          <p:cNvSpPr>
            <a:spLocks noChangeArrowheads="1"/>
          </p:cNvSpPr>
          <p:nvPr/>
        </p:nvSpPr>
        <p:spPr bwMode="auto">
          <a:xfrm>
            <a:off x="1071563" y="2143125"/>
            <a:ext cx="7072312" cy="3857625"/>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buFont typeface="Wingdings" pitchFamily="2" charset="2"/>
              <a:buChar char="Ø"/>
            </a:pPr>
            <a:r>
              <a:rPr lang="zh-CN" altLang="en-US" sz="2000">
                <a:solidFill>
                  <a:srgbClr val="292929"/>
                </a:solidFill>
              </a:rPr>
              <a:t>如果按其至财务处进行公务支取报销，则由财务统一归还至</a:t>
            </a:r>
            <a:endParaRPr lang="en-US" altLang="zh-CN" sz="2000">
              <a:solidFill>
                <a:srgbClr val="292929"/>
              </a:solidFill>
            </a:endParaRPr>
          </a:p>
          <a:p>
            <a:pPr marL="342900" indent="-342900">
              <a:lnSpc>
                <a:spcPct val="120000"/>
              </a:lnSpc>
              <a:spcBef>
                <a:spcPct val="50000"/>
              </a:spcBef>
              <a:buClr>
                <a:schemeClr val="accent2"/>
              </a:buClr>
            </a:pPr>
            <a:r>
              <a:rPr lang="zh-CN" altLang="en-US" sz="2000">
                <a:solidFill>
                  <a:srgbClr val="292929"/>
                </a:solidFill>
              </a:rPr>
              <a:t>公务卡中；</a:t>
            </a:r>
            <a:endParaRPr lang="en-US" altLang="zh-CN" sz="2000">
              <a:solidFill>
                <a:srgbClr val="292929"/>
              </a:solidFill>
            </a:endParaRPr>
          </a:p>
          <a:p>
            <a:pPr marL="342900" indent="-342900">
              <a:lnSpc>
                <a:spcPct val="120000"/>
              </a:lnSpc>
              <a:spcBef>
                <a:spcPct val="50000"/>
              </a:spcBef>
              <a:buClr>
                <a:schemeClr val="accent2"/>
              </a:buClr>
              <a:buFont typeface="Wingdings" pitchFamily="2" charset="2"/>
              <a:buChar char="Ø"/>
            </a:pPr>
            <a:r>
              <a:rPr lang="zh-CN" altLang="en-US" sz="2000">
                <a:solidFill>
                  <a:srgbClr val="292929"/>
                </a:solidFill>
              </a:rPr>
              <a:t>如果到还款日时，仍未完成费用报销，则可采取以下方式，</a:t>
            </a:r>
            <a:endParaRPr lang="en-US" altLang="zh-CN" sz="2000">
              <a:solidFill>
                <a:srgbClr val="292929"/>
              </a:solidFill>
            </a:endParaRPr>
          </a:p>
          <a:p>
            <a:pPr marL="342900" indent="-342900">
              <a:lnSpc>
                <a:spcPct val="120000"/>
              </a:lnSpc>
              <a:spcBef>
                <a:spcPct val="50000"/>
              </a:spcBef>
              <a:buClr>
                <a:schemeClr val="accent2"/>
              </a:buClr>
            </a:pPr>
            <a:r>
              <a:rPr lang="zh-CN" altLang="en-US" sz="2000">
                <a:solidFill>
                  <a:srgbClr val="292929"/>
                </a:solidFill>
              </a:rPr>
              <a:t>先自行归还欠款：</a:t>
            </a:r>
            <a:endParaRPr lang="en-US" altLang="zh-CN" sz="2000">
              <a:solidFill>
                <a:srgbClr val="292929"/>
              </a:solidFill>
            </a:endParaRPr>
          </a:p>
          <a:p>
            <a:pPr marL="342900" indent="-342900">
              <a:lnSpc>
                <a:spcPct val="120000"/>
              </a:lnSpc>
              <a:spcBef>
                <a:spcPct val="50000"/>
              </a:spcBef>
              <a:buClr>
                <a:schemeClr val="accent2"/>
              </a:buClr>
            </a:pPr>
            <a:r>
              <a:rPr lang="zh-CN" altLang="en-US" sz="2000">
                <a:solidFill>
                  <a:srgbClr val="FF0000"/>
                </a:solidFill>
              </a:rPr>
              <a:t>津贴卡关联自动还款、</a:t>
            </a:r>
            <a:r>
              <a:rPr lang="zh-CN" altLang="en-US" sz="2000">
                <a:solidFill>
                  <a:srgbClr val="292929"/>
                </a:solidFill>
              </a:rPr>
              <a:t>网银还款、银行柜台还款、</a:t>
            </a:r>
            <a:r>
              <a:rPr lang="en-US" altLang="zh-CN" sz="2000">
                <a:solidFill>
                  <a:srgbClr val="292929"/>
                </a:solidFill>
              </a:rPr>
              <a:t>ATM</a:t>
            </a:r>
            <a:r>
              <a:rPr lang="zh-CN" altLang="en-US" sz="2000">
                <a:solidFill>
                  <a:srgbClr val="292929"/>
                </a:solidFill>
              </a:rPr>
              <a:t>机转账</a:t>
            </a:r>
            <a:endParaRPr lang="en-US" altLang="zh-CN" sz="2000">
              <a:solidFill>
                <a:srgbClr val="292929"/>
              </a:solidFill>
            </a:endParaRPr>
          </a:p>
          <a:p>
            <a:pPr marL="342900" indent="-342900">
              <a:lnSpc>
                <a:spcPct val="120000"/>
              </a:lnSpc>
              <a:spcBef>
                <a:spcPct val="50000"/>
              </a:spcBef>
              <a:buClr>
                <a:schemeClr val="accent2"/>
              </a:buClr>
            </a:pPr>
            <a:r>
              <a:rPr lang="zh-CN" altLang="en-US" sz="2000">
                <a:solidFill>
                  <a:srgbClr val="292929"/>
                </a:solidFill>
              </a:rPr>
              <a:t>还款、</a:t>
            </a:r>
            <a:r>
              <a:rPr lang="en-US" altLang="zh-CN" sz="2000">
                <a:solidFill>
                  <a:srgbClr val="292929"/>
                </a:solidFill>
              </a:rPr>
              <a:t>CDM</a:t>
            </a:r>
            <a:r>
              <a:rPr lang="zh-CN" altLang="en-US" sz="2000">
                <a:solidFill>
                  <a:srgbClr val="292929"/>
                </a:solidFill>
              </a:rPr>
              <a:t>自助存款机还款、手机银行还款、第三方还款渠道</a:t>
            </a:r>
            <a:endParaRPr lang="en-US" altLang="zh-CN" sz="2000">
              <a:solidFill>
                <a:srgbClr val="292929"/>
              </a:solidFill>
            </a:endParaRPr>
          </a:p>
          <a:p>
            <a:pPr marL="342900" indent="-342900">
              <a:lnSpc>
                <a:spcPct val="120000"/>
              </a:lnSpc>
              <a:spcBef>
                <a:spcPct val="50000"/>
              </a:spcBef>
              <a:buClr>
                <a:schemeClr val="accent2"/>
              </a:buClr>
            </a:pPr>
            <a:r>
              <a:rPr lang="zh-CN" altLang="en-US" sz="2000">
                <a:solidFill>
                  <a:srgbClr val="292929"/>
                </a:solidFill>
              </a:rPr>
              <a:t>（银联在线、快钱、拉卡拉等）</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descr="D:\xue\杜杰老师百宝箱\課件製作\圖標插圖\j0303359.gif"/>
          <p:cNvPicPr>
            <a:picLocks noChangeAspect="1" noChangeArrowheads="1" noCrop="1"/>
          </p:cNvPicPr>
          <p:nvPr/>
        </p:nvPicPr>
        <p:blipFill>
          <a:blip r:embed="rId3"/>
          <a:srcRect/>
          <a:stretch>
            <a:fillRect/>
          </a:stretch>
        </p:blipFill>
        <p:spPr bwMode="auto">
          <a:xfrm>
            <a:off x="428625" y="285750"/>
            <a:ext cx="733425" cy="733425"/>
          </a:xfrm>
          <a:prstGeom prst="rect">
            <a:avLst/>
          </a:prstGeom>
          <a:noFill/>
          <a:ln w="9525">
            <a:noFill/>
            <a:miter lim="800000"/>
            <a:headEnd/>
            <a:tailEnd/>
          </a:ln>
        </p:spPr>
      </p:pic>
      <p:sp>
        <p:nvSpPr>
          <p:cNvPr id="5" name="同侧圆角矩形 4"/>
          <p:cNvSpPr/>
          <p:nvPr/>
        </p:nvSpPr>
        <p:spPr bwMode="auto">
          <a:xfrm>
            <a:off x="642938" y="1285875"/>
            <a:ext cx="5786437" cy="571500"/>
          </a:xfrm>
          <a:prstGeom prst="round2SameRect">
            <a:avLst/>
          </a:prstGeom>
          <a:solidFill>
            <a:srgbClr val="00B0F0"/>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r>
              <a:rPr lang="zh-CN" altLang="en-US" sz="2400" dirty="0">
                <a:solidFill>
                  <a:schemeClr val="bg1"/>
                </a:solidFill>
              </a:rPr>
              <a:t>报账后公务卡多划入的资金如何支取？</a:t>
            </a:r>
            <a:endParaRPr lang="zh-CN" altLang="en-US" sz="2400" dirty="0">
              <a:solidFill>
                <a:schemeClr val="bg1"/>
              </a:solidFill>
              <a:latin typeface="Frutiger 55 Roman" pitchFamily="34" charset="0"/>
              <a:ea typeface="黑体" pitchFamily="2" charset="-122"/>
            </a:endParaRPr>
          </a:p>
        </p:txBody>
      </p:sp>
      <p:sp>
        <p:nvSpPr>
          <p:cNvPr id="33796" name="矩形 5"/>
          <p:cNvSpPr>
            <a:spLocks noChangeArrowheads="1"/>
          </p:cNvSpPr>
          <p:nvPr/>
        </p:nvSpPr>
        <p:spPr bwMode="auto">
          <a:xfrm>
            <a:off x="1071563" y="2357438"/>
            <a:ext cx="7072312" cy="3000375"/>
          </a:xfrm>
          <a:prstGeom prst="rect">
            <a:avLst/>
          </a:prstGeom>
          <a:solidFill>
            <a:schemeClr val="accent1"/>
          </a:solidFill>
          <a:ln w="9525" algn="ctr">
            <a:solidFill>
              <a:schemeClr val="folHlink"/>
            </a:solidFill>
            <a:prstDash val="lgDash"/>
            <a:round/>
            <a:headEnd/>
            <a:tailEnd/>
          </a:ln>
        </p:spPr>
        <p:txBody>
          <a:bodyPr wrap="none" lIns="0" tIns="0" rIns="0" bIns="0" anchor="ctr"/>
          <a:lstStyle/>
          <a:p>
            <a:pPr marL="342900" indent="-342900">
              <a:lnSpc>
                <a:spcPct val="120000"/>
              </a:lnSpc>
              <a:spcBef>
                <a:spcPct val="50000"/>
              </a:spcBef>
              <a:buClr>
                <a:schemeClr val="accent2"/>
              </a:buClr>
            </a:pPr>
            <a:r>
              <a:rPr lang="zh-CN" altLang="en-US" sz="2000"/>
              <a:t>    有时报账为了便于核算，将部分不是公务卡消费的报账资金</a:t>
            </a:r>
            <a:endParaRPr lang="en-US" altLang="zh-CN" sz="2000"/>
          </a:p>
          <a:p>
            <a:pPr marL="342900" indent="-342900">
              <a:lnSpc>
                <a:spcPct val="120000"/>
              </a:lnSpc>
              <a:spcBef>
                <a:spcPct val="50000"/>
              </a:spcBef>
              <a:buClr>
                <a:schemeClr val="accent2"/>
              </a:buClr>
            </a:pPr>
            <a:r>
              <a:rPr lang="zh-CN" altLang="en-US" sz="2000"/>
              <a:t>转入公务卡，职工在支付了相应还款金额，要将剩余以现金的</a:t>
            </a:r>
            <a:endParaRPr lang="en-US" altLang="zh-CN" sz="2000"/>
          </a:p>
          <a:p>
            <a:pPr marL="342900" indent="-342900">
              <a:lnSpc>
                <a:spcPct val="120000"/>
              </a:lnSpc>
              <a:spcBef>
                <a:spcPct val="50000"/>
              </a:spcBef>
              <a:buClr>
                <a:schemeClr val="accent2"/>
              </a:buClr>
            </a:pPr>
            <a:r>
              <a:rPr lang="zh-CN" altLang="en-US" sz="2000"/>
              <a:t>方式支取（这种方式银行叫贷方余额返款），支取的渠道有柜</a:t>
            </a:r>
            <a:endParaRPr lang="en-US" altLang="zh-CN" sz="2000"/>
          </a:p>
          <a:p>
            <a:pPr marL="342900" indent="-342900">
              <a:lnSpc>
                <a:spcPct val="120000"/>
              </a:lnSpc>
              <a:spcBef>
                <a:spcPct val="50000"/>
              </a:spcBef>
              <a:buClr>
                <a:schemeClr val="accent2"/>
              </a:buClr>
            </a:pPr>
            <a:r>
              <a:rPr lang="zh-CN" altLang="en-US" sz="2000"/>
              <a:t>台</a:t>
            </a:r>
            <a:r>
              <a:rPr lang="zh-CN" altLang="en-US" sz="2000">
                <a:solidFill>
                  <a:srgbClr val="292929"/>
                </a:solidFill>
              </a:rPr>
              <a:t>取现和</a:t>
            </a:r>
            <a:r>
              <a:rPr lang="en-US" altLang="zh-CN" sz="2000">
                <a:solidFill>
                  <a:srgbClr val="292929"/>
                </a:solidFill>
              </a:rPr>
              <a:t>ATM</a:t>
            </a:r>
            <a:r>
              <a:rPr lang="zh-CN" altLang="en-US" sz="2000">
                <a:solidFill>
                  <a:srgbClr val="292929"/>
                </a:solidFill>
              </a:rPr>
              <a:t>取现两种，</a:t>
            </a:r>
            <a:r>
              <a:rPr lang="zh-CN" altLang="en-US" sz="2000">
                <a:solidFill>
                  <a:srgbClr val="FF0000"/>
                </a:solidFill>
              </a:rPr>
              <a:t>银行均不收取任何手续费。</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auto">
          <a:xfrm>
            <a:off x="2411413" y="2205038"/>
            <a:ext cx="4248150" cy="1493837"/>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ctr">
              <a:spcBef>
                <a:spcPct val="30000"/>
              </a:spcBef>
              <a:defRPr/>
            </a:pPr>
            <a:r>
              <a:rPr lang="zh-CN" altLang="en-US" sz="4000" dirty="0">
                <a:solidFill>
                  <a:srgbClr val="A50021"/>
                </a:solidFill>
                <a:latin typeface="Arial" charset="0"/>
                <a:ea typeface="黑体" pitchFamily="2" charset="-122"/>
              </a:rPr>
              <a:t>预祝用卡愉快</a:t>
            </a:r>
          </a:p>
          <a:p>
            <a:pPr algn="ctr">
              <a:spcBef>
                <a:spcPct val="30000"/>
              </a:spcBef>
              <a:defRPr/>
            </a:pPr>
            <a:r>
              <a:rPr lang="zh-CN" altLang="en-US" sz="4000" dirty="0">
                <a:solidFill>
                  <a:srgbClr val="A50021"/>
                </a:solidFill>
                <a:latin typeface="Arial" charset="0"/>
                <a:ea typeface="黑体" pitchFamily="2" charset="-122"/>
              </a:rPr>
              <a:t>  谢    谢！</a:t>
            </a:r>
          </a:p>
        </p:txBody>
      </p:sp>
      <p:pic>
        <p:nvPicPr>
          <p:cNvPr id="34819" name="Picture 12" descr="CONTENT"/>
          <p:cNvPicPr>
            <a:picLocks noChangeAspect="1" noChangeArrowheads="1"/>
          </p:cNvPicPr>
          <p:nvPr/>
        </p:nvPicPr>
        <p:blipFill>
          <a:blip r:embed="rId2"/>
          <a:srcRect/>
          <a:stretch>
            <a:fillRect/>
          </a:stretch>
        </p:blipFill>
        <p:spPr bwMode="auto">
          <a:xfrm>
            <a:off x="3563938" y="4005263"/>
            <a:ext cx="1735137" cy="180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5"/>
          <p:cNvGrpSpPr>
            <a:grpSpLocks/>
          </p:cNvGrpSpPr>
          <p:nvPr/>
        </p:nvGrpSpPr>
        <p:grpSpPr bwMode="auto">
          <a:xfrm>
            <a:off x="304800" y="1219200"/>
            <a:ext cx="8534400" cy="76200"/>
            <a:chOff x="304800" y="1281098"/>
            <a:chExt cx="8534400" cy="76200"/>
          </a:xfrm>
        </p:grpSpPr>
        <p:sp>
          <p:nvSpPr>
            <p:cNvPr id="4111" name="Line 6"/>
            <p:cNvSpPr>
              <a:spLocks noChangeShapeType="1"/>
            </p:cNvSpPr>
            <p:nvPr/>
          </p:nvSpPr>
          <p:spPr bwMode="auto">
            <a:xfrm>
              <a:off x="336" y="672"/>
              <a:ext cx="1296" cy="0"/>
            </a:xfrm>
            <a:prstGeom prst="line">
              <a:avLst/>
            </a:prstGeom>
            <a:noFill/>
            <a:ln w="50800">
              <a:solidFill>
                <a:srgbClr val="969696"/>
              </a:solidFill>
              <a:round/>
              <a:headEnd/>
              <a:tailEnd/>
            </a:ln>
          </p:spPr>
          <p:txBody>
            <a:bodyPr wrap="none" anchor="ctr"/>
            <a:lstStyle/>
            <a:p>
              <a:endParaRPr lang="zh-CN" altLang="en-US"/>
            </a:p>
          </p:txBody>
        </p:sp>
        <p:sp>
          <p:nvSpPr>
            <p:cNvPr id="4112" name="Line 7"/>
            <p:cNvSpPr>
              <a:spLocks noChangeShapeType="1"/>
            </p:cNvSpPr>
            <p:nvPr/>
          </p:nvSpPr>
          <p:spPr bwMode="auto">
            <a:xfrm flipV="1">
              <a:off x="1632" y="672"/>
              <a:ext cx="3840" cy="0"/>
            </a:xfrm>
            <a:prstGeom prst="line">
              <a:avLst/>
            </a:prstGeom>
            <a:noFill/>
            <a:ln w="50800">
              <a:solidFill>
                <a:srgbClr val="CC0000"/>
              </a:solidFill>
              <a:round/>
              <a:headEnd/>
              <a:tailEnd/>
            </a:ln>
          </p:spPr>
          <p:txBody>
            <a:bodyPr wrap="none" anchor="ctr"/>
            <a:lstStyle/>
            <a:p>
              <a:endParaRPr lang="zh-CN" altLang="en-US"/>
            </a:p>
          </p:txBody>
        </p:sp>
      </p:grpSp>
      <p:sp>
        <p:nvSpPr>
          <p:cNvPr id="4100" name="Rectangle 2"/>
          <p:cNvSpPr>
            <a:spLocks noGrp="1" noChangeArrowheads="1"/>
          </p:cNvSpPr>
          <p:nvPr>
            <p:ph type="title" idx="4294967295"/>
          </p:nvPr>
        </p:nvSpPr>
        <p:spPr>
          <a:xfrm>
            <a:off x="285750" y="457200"/>
            <a:ext cx="5334000" cy="685800"/>
          </a:xfrm>
        </p:spPr>
        <p:txBody>
          <a:bodyPr anchor="t"/>
          <a:lstStyle/>
          <a:p>
            <a:pPr eaLnBrk="1" hangingPunct="1">
              <a:defRPr/>
            </a:pPr>
            <a:r>
              <a:rPr lang="zh-CN" altLang="en-US" sz="2800" kern="1200" dirty="0" smtClean="0">
                <a:solidFill>
                  <a:srgbClr val="C00000"/>
                </a:solidFill>
                <a:cs typeface="+mn-cs"/>
              </a:rPr>
              <a:t>什么是公务卡？</a:t>
            </a:r>
            <a:r>
              <a:rPr lang="zh-CN" altLang="en-US" sz="2800" dirty="0" smtClean="0"/>
              <a:t/>
            </a:r>
            <a:br>
              <a:rPr lang="zh-CN" altLang="en-US" sz="2800" dirty="0" smtClean="0"/>
            </a:br>
            <a:endParaRPr lang="zh-CN" altLang="en-US" sz="2800" kern="1200" dirty="0" smtClean="0">
              <a:solidFill>
                <a:srgbClr val="C00000"/>
              </a:solidFill>
              <a:cs typeface="+mn-cs"/>
            </a:endParaRPr>
          </a:p>
        </p:txBody>
      </p:sp>
      <p:sp>
        <p:nvSpPr>
          <p:cNvPr id="13323" name="Rectangle 11"/>
          <p:cNvSpPr>
            <a:spLocks noChangeArrowheads="1"/>
          </p:cNvSpPr>
          <p:nvPr/>
        </p:nvSpPr>
        <p:spPr bwMode="auto">
          <a:xfrm>
            <a:off x="571500" y="1643063"/>
            <a:ext cx="7704138" cy="3478212"/>
          </a:xfrm>
          <a:prstGeom prst="rect">
            <a:avLst/>
          </a:prstGeom>
          <a:noFill/>
          <a:ln w="9525">
            <a:noFill/>
            <a:miter lim="800000"/>
            <a:headEnd/>
            <a:tailEnd/>
          </a:ln>
        </p:spPr>
        <p:txBody>
          <a:bodyPr>
            <a:spAutoFit/>
          </a:bodyPr>
          <a:lstStyle/>
          <a:p>
            <a:pPr indent="400050">
              <a:lnSpc>
                <a:spcPct val="150000"/>
              </a:lnSpc>
            </a:pPr>
            <a:r>
              <a:rPr lang="zh-CN" altLang="en-US" sz="2000"/>
              <a:t>公务卡，是指预算单位工作人员持有，主要用于日常公务支出和财务报销的金融工具。公务卡管理的最直接作用就是将传统现金支付结算改为用公务卡结算。</a:t>
            </a:r>
          </a:p>
          <a:p>
            <a:pPr indent="400050" eaLnBrk="0" hangingPunct="0">
              <a:lnSpc>
                <a:spcPct val="150000"/>
              </a:lnSpc>
            </a:pPr>
            <a:endParaRPr lang="zh-CN" altLang="en-US" sz="2000"/>
          </a:p>
          <a:p>
            <a:pPr indent="400050" eaLnBrk="0" hangingPunct="0">
              <a:lnSpc>
                <a:spcPct val="150000"/>
              </a:lnSpc>
            </a:pPr>
            <a:r>
              <a:rPr lang="zh-CN" altLang="en-US" sz="2000"/>
              <a:t>公务卡具有携带方便、使用便捷、透明度高、所有支付行为都有据可查、有迹可寻的特点。</a:t>
            </a:r>
          </a:p>
          <a:p>
            <a:pPr indent="400050" eaLnBrk="0" hangingPunct="0"/>
            <a:endParaRPr lang="zh-CN" altLang="en-US" sz="2000"/>
          </a:p>
          <a:p>
            <a:pPr indent="400050" eaLnBrk="0" hangingPunct="0"/>
            <a:r>
              <a:rPr lang="zh-CN" altLang="en-US" sz="2000"/>
              <a:t> </a:t>
            </a:r>
          </a:p>
        </p:txBody>
      </p:sp>
      <p:pic>
        <p:nvPicPr>
          <p:cNvPr id="4101" name="Picture 12" descr="j0079190"/>
          <p:cNvPicPr>
            <a:picLocks noChangeAspect="1" noChangeArrowheads="1"/>
          </p:cNvPicPr>
          <p:nvPr/>
        </p:nvPicPr>
        <p:blipFill>
          <a:blip r:embed="rId3"/>
          <a:srcRect/>
          <a:stretch>
            <a:fillRect/>
          </a:stretch>
        </p:blipFill>
        <p:spPr bwMode="auto">
          <a:xfrm>
            <a:off x="7143750" y="4446588"/>
            <a:ext cx="1023938" cy="1835150"/>
          </a:xfrm>
          <a:prstGeom prst="rect">
            <a:avLst/>
          </a:prstGeom>
          <a:noFill/>
          <a:ln w="9525">
            <a:noFill/>
            <a:miter lim="800000"/>
            <a:headEnd/>
            <a:tailEnd/>
          </a:ln>
        </p:spPr>
      </p:pic>
      <p:grpSp>
        <p:nvGrpSpPr>
          <p:cNvPr id="4102" name="Group 5"/>
          <p:cNvGrpSpPr>
            <a:grpSpLocks/>
          </p:cNvGrpSpPr>
          <p:nvPr/>
        </p:nvGrpSpPr>
        <p:grpSpPr bwMode="auto">
          <a:xfrm>
            <a:off x="457200" y="1371600"/>
            <a:ext cx="8534400" cy="76200"/>
            <a:chOff x="457200" y="1371600"/>
            <a:chExt cx="8534400" cy="76200"/>
          </a:xfrm>
        </p:grpSpPr>
        <p:sp>
          <p:nvSpPr>
            <p:cNvPr id="4109" name="Line 6"/>
            <p:cNvSpPr>
              <a:spLocks noChangeShapeType="1"/>
            </p:cNvSpPr>
            <p:nvPr/>
          </p:nvSpPr>
          <p:spPr bwMode="auto">
            <a:xfrm>
              <a:off x="336" y="672"/>
              <a:ext cx="1296" cy="0"/>
            </a:xfrm>
            <a:prstGeom prst="line">
              <a:avLst/>
            </a:prstGeom>
            <a:noFill/>
            <a:ln w="50800">
              <a:solidFill>
                <a:srgbClr val="969696"/>
              </a:solidFill>
              <a:round/>
              <a:headEnd/>
              <a:tailEnd/>
            </a:ln>
          </p:spPr>
          <p:txBody>
            <a:bodyPr wrap="none" anchor="ctr"/>
            <a:lstStyle/>
            <a:p>
              <a:endParaRPr lang="zh-CN" altLang="en-US"/>
            </a:p>
          </p:txBody>
        </p:sp>
        <p:sp>
          <p:nvSpPr>
            <p:cNvPr id="4110" name="Line 7"/>
            <p:cNvSpPr>
              <a:spLocks noChangeShapeType="1"/>
            </p:cNvSpPr>
            <p:nvPr/>
          </p:nvSpPr>
          <p:spPr bwMode="auto">
            <a:xfrm flipV="1">
              <a:off x="1632" y="672"/>
              <a:ext cx="3840" cy="0"/>
            </a:xfrm>
            <a:prstGeom prst="line">
              <a:avLst/>
            </a:prstGeom>
            <a:noFill/>
            <a:ln w="50800">
              <a:solidFill>
                <a:srgbClr val="CC0000"/>
              </a:solidFill>
              <a:round/>
              <a:headEnd/>
              <a:tailEnd/>
            </a:ln>
          </p:spPr>
          <p:txBody>
            <a:bodyPr wrap="none" anchor="ctr"/>
            <a:lstStyle/>
            <a:p>
              <a:endParaRPr lang="zh-CN" altLang="en-US"/>
            </a:p>
          </p:txBody>
        </p:sp>
      </p:grpSp>
      <p:grpSp>
        <p:nvGrpSpPr>
          <p:cNvPr id="4103" name="Group 5"/>
          <p:cNvGrpSpPr>
            <a:grpSpLocks/>
          </p:cNvGrpSpPr>
          <p:nvPr/>
        </p:nvGrpSpPr>
        <p:grpSpPr bwMode="auto">
          <a:xfrm>
            <a:off x="609600" y="1524000"/>
            <a:ext cx="8534400" cy="76200"/>
            <a:chOff x="609600" y="1524000"/>
            <a:chExt cx="8534400" cy="76200"/>
          </a:xfrm>
        </p:grpSpPr>
        <p:sp>
          <p:nvSpPr>
            <p:cNvPr id="4107" name="Line 6"/>
            <p:cNvSpPr>
              <a:spLocks noChangeShapeType="1"/>
            </p:cNvSpPr>
            <p:nvPr/>
          </p:nvSpPr>
          <p:spPr bwMode="auto">
            <a:xfrm>
              <a:off x="336" y="672"/>
              <a:ext cx="1296" cy="0"/>
            </a:xfrm>
            <a:prstGeom prst="line">
              <a:avLst/>
            </a:prstGeom>
            <a:noFill/>
            <a:ln w="50800">
              <a:solidFill>
                <a:srgbClr val="969696"/>
              </a:solidFill>
              <a:round/>
              <a:headEnd/>
              <a:tailEnd/>
            </a:ln>
          </p:spPr>
          <p:txBody>
            <a:bodyPr wrap="none" anchor="ctr"/>
            <a:lstStyle/>
            <a:p>
              <a:endParaRPr lang="zh-CN" altLang="en-US"/>
            </a:p>
          </p:txBody>
        </p:sp>
        <p:sp>
          <p:nvSpPr>
            <p:cNvPr id="4108" name="Line 7"/>
            <p:cNvSpPr>
              <a:spLocks noChangeShapeType="1"/>
            </p:cNvSpPr>
            <p:nvPr/>
          </p:nvSpPr>
          <p:spPr bwMode="auto">
            <a:xfrm flipV="1">
              <a:off x="1632" y="672"/>
              <a:ext cx="3840" cy="0"/>
            </a:xfrm>
            <a:prstGeom prst="line">
              <a:avLst/>
            </a:prstGeom>
            <a:noFill/>
            <a:ln w="50800">
              <a:solidFill>
                <a:srgbClr val="CC0000"/>
              </a:solidFill>
              <a:round/>
              <a:headEnd/>
              <a:tailEnd/>
            </a:ln>
          </p:spPr>
          <p:txBody>
            <a:bodyPr wrap="none" anchor="ctr"/>
            <a:lstStyle/>
            <a:p>
              <a:endParaRPr lang="zh-CN" altLang="en-US"/>
            </a:p>
          </p:txBody>
        </p:sp>
      </p:grpSp>
      <p:grpSp>
        <p:nvGrpSpPr>
          <p:cNvPr id="4104" name="Group 5"/>
          <p:cNvGrpSpPr>
            <a:grpSpLocks/>
          </p:cNvGrpSpPr>
          <p:nvPr/>
        </p:nvGrpSpPr>
        <p:grpSpPr bwMode="auto">
          <a:xfrm>
            <a:off x="762000" y="1676400"/>
            <a:ext cx="8534400" cy="76200"/>
            <a:chOff x="762000" y="1676400"/>
            <a:chExt cx="8534400" cy="76200"/>
          </a:xfrm>
        </p:grpSpPr>
        <p:sp>
          <p:nvSpPr>
            <p:cNvPr id="4105" name="Line 6"/>
            <p:cNvSpPr>
              <a:spLocks noChangeShapeType="1"/>
            </p:cNvSpPr>
            <p:nvPr/>
          </p:nvSpPr>
          <p:spPr bwMode="auto">
            <a:xfrm>
              <a:off x="336" y="672"/>
              <a:ext cx="1296" cy="0"/>
            </a:xfrm>
            <a:prstGeom prst="line">
              <a:avLst/>
            </a:prstGeom>
            <a:noFill/>
            <a:ln w="50800">
              <a:solidFill>
                <a:srgbClr val="969696"/>
              </a:solidFill>
              <a:round/>
              <a:headEnd/>
              <a:tailEnd/>
            </a:ln>
          </p:spPr>
          <p:txBody>
            <a:bodyPr wrap="none" anchor="ctr"/>
            <a:lstStyle/>
            <a:p>
              <a:endParaRPr lang="zh-CN" altLang="en-US"/>
            </a:p>
          </p:txBody>
        </p:sp>
        <p:sp>
          <p:nvSpPr>
            <p:cNvPr id="4106" name="Line 7"/>
            <p:cNvSpPr>
              <a:spLocks noChangeShapeType="1"/>
            </p:cNvSpPr>
            <p:nvPr/>
          </p:nvSpPr>
          <p:spPr bwMode="auto">
            <a:xfrm flipV="1">
              <a:off x="1632" y="672"/>
              <a:ext cx="3840" cy="0"/>
            </a:xfrm>
            <a:prstGeom prst="line">
              <a:avLst/>
            </a:prstGeom>
            <a:noFill/>
            <a:ln w="50800">
              <a:solidFill>
                <a:srgbClr val="CC0000"/>
              </a:solidFill>
              <a:round/>
              <a:headEnd/>
              <a:tailEnd/>
            </a:ln>
          </p:spPr>
          <p:txBody>
            <a:bodyPr wrap="none"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323">
                                            <p:txEl>
                                              <p:pRg st="0" end="0"/>
                                            </p:txEl>
                                          </p:spTgt>
                                        </p:tgtEl>
                                        <p:attrNameLst>
                                          <p:attrName>style.visibility</p:attrName>
                                        </p:attrNameLst>
                                      </p:cBhvr>
                                      <p:to>
                                        <p:strVal val="visible"/>
                                      </p:to>
                                    </p:set>
                                    <p:anim calcmode="lin" valueType="num">
                                      <p:cBhvr additive="base">
                                        <p:cTn id="7" dur="500" fill="hold"/>
                                        <p:tgtEl>
                                          <p:spTgt spid="1332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32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builtIn="1"/>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323">
                                            <p:txEl>
                                              <p:pRg st="2" end="2"/>
                                            </p:txEl>
                                          </p:spTgt>
                                        </p:tgtEl>
                                        <p:attrNameLst>
                                          <p:attrName>style.visibility</p:attrName>
                                        </p:attrNameLst>
                                      </p:cBhvr>
                                      <p:to>
                                        <p:strVal val="visible"/>
                                      </p:to>
                                    </p:set>
                                    <p:anim calcmode="lin" valueType="num">
                                      <p:cBhvr additive="base">
                                        <p:cTn id="13" dur="500" fill="hold"/>
                                        <p:tgtEl>
                                          <p:spTgt spid="1332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332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arbrake.wav" builtIn="1"/>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323">
                                            <p:txEl>
                                              <p:pRg st="4" end="4"/>
                                            </p:txEl>
                                          </p:spTgt>
                                        </p:tgtEl>
                                        <p:attrNameLst>
                                          <p:attrName>style.visibility</p:attrName>
                                        </p:attrNameLst>
                                      </p:cBhvr>
                                      <p:to>
                                        <p:strVal val="visible"/>
                                      </p:to>
                                    </p:set>
                                    <p:anim calcmode="lin" valueType="num">
                                      <p:cBhvr additive="base">
                                        <p:cTn id="19" dur="500" fill="hold"/>
                                        <p:tgtEl>
                                          <p:spTgt spid="13323">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332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arbrake.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7"/>
          <p:cNvSpPr txBox="1">
            <a:spLocks noChangeArrowheads="1"/>
          </p:cNvSpPr>
          <p:nvPr/>
        </p:nvSpPr>
        <p:spPr bwMode="auto">
          <a:xfrm>
            <a:off x="500063" y="1285875"/>
            <a:ext cx="7772400" cy="4662488"/>
          </a:xfrm>
          <a:prstGeom prst="rect">
            <a:avLst/>
          </a:prstGeom>
          <a:noFill/>
          <a:ln w="9525">
            <a:noFill/>
            <a:miter lim="800000"/>
            <a:headEnd/>
            <a:tailEnd/>
          </a:ln>
        </p:spPr>
        <p:txBody>
          <a:bodyPr>
            <a:spAutoFit/>
          </a:bodyPr>
          <a:lstStyle/>
          <a:p>
            <a:pPr>
              <a:lnSpc>
                <a:spcPct val="150000"/>
              </a:lnSpc>
              <a:buFont typeface="Wingdings" pitchFamily="2" charset="2"/>
              <a:buChar char="Ø"/>
            </a:pPr>
            <a:r>
              <a:rPr lang="zh-CN" altLang="en-US" sz="1800"/>
              <a:t>  第一步  使用公务卡结算，不改变单位现行财务管理制度和报销审批程序。</a:t>
            </a:r>
            <a:endParaRPr lang="en-US" altLang="zh-CN" sz="1800"/>
          </a:p>
          <a:p>
            <a:pPr>
              <a:lnSpc>
                <a:spcPct val="150000"/>
              </a:lnSpc>
              <a:buFont typeface="Wingdings" pitchFamily="2" charset="2"/>
              <a:buChar char="Ø"/>
            </a:pPr>
            <a:endParaRPr lang="zh-CN" altLang="en-US" sz="1800"/>
          </a:p>
          <a:p>
            <a:pPr>
              <a:lnSpc>
                <a:spcPct val="150000"/>
              </a:lnSpc>
              <a:buFont typeface="Wingdings" pitchFamily="2" charset="2"/>
              <a:buChar char="Ø"/>
            </a:pPr>
            <a:r>
              <a:rPr lang="zh-CN" altLang="en-US" sz="1800"/>
              <a:t>  第二步  持卡人公务结算因公务活动的需要，使用公务卡刷卡消费，应取得本人签名的公务卡消费交易凭条（</a:t>
            </a:r>
            <a:r>
              <a:rPr lang="en-US" altLang="en-US" sz="1800"/>
              <a:t>POS</a:t>
            </a:r>
            <a:r>
              <a:rPr lang="zh-CN" altLang="en-US" sz="1800"/>
              <a:t>机小票）和相应报销凭证 </a:t>
            </a:r>
            <a:endParaRPr lang="en-US" altLang="zh-CN" sz="1800"/>
          </a:p>
          <a:p>
            <a:pPr>
              <a:lnSpc>
                <a:spcPct val="150000"/>
              </a:lnSpc>
              <a:buFont typeface="Wingdings" pitchFamily="2" charset="2"/>
              <a:buChar char="Ø"/>
            </a:pPr>
            <a:endParaRPr lang="zh-CN" altLang="en-US" sz="1800"/>
          </a:p>
          <a:p>
            <a:pPr>
              <a:lnSpc>
                <a:spcPct val="150000"/>
              </a:lnSpc>
              <a:buFont typeface="Wingdings" pitchFamily="2" charset="2"/>
              <a:buChar char="Ø"/>
            </a:pPr>
            <a:r>
              <a:rPr lang="zh-CN" altLang="en-US" sz="1800"/>
              <a:t>  第三步  在规定的期限内，持卡人应持发票，交易凭条、报销的相关凭证到本单位财务部门申请报销。</a:t>
            </a:r>
            <a:endParaRPr lang="en-US" altLang="zh-CN" sz="1800"/>
          </a:p>
          <a:p>
            <a:pPr>
              <a:lnSpc>
                <a:spcPct val="150000"/>
              </a:lnSpc>
              <a:buFont typeface="Wingdings" pitchFamily="2" charset="2"/>
              <a:buChar char="Ø"/>
            </a:pPr>
            <a:endParaRPr lang="zh-CN" altLang="en-US" sz="1800"/>
          </a:p>
          <a:p>
            <a:pPr>
              <a:lnSpc>
                <a:spcPct val="150000"/>
              </a:lnSpc>
              <a:buFont typeface="Wingdings" pitchFamily="2" charset="2"/>
              <a:buChar char="Ø"/>
            </a:pPr>
            <a:r>
              <a:rPr lang="zh-CN" altLang="en-US" sz="1800"/>
              <a:t>  第四步  财务部门根据交易凭条的“交易日期”、“卡号”、和“消费金额”，按规定进行审核后，对符合公务卡结算范围和财务制度规定的支出予以报销。对不予报销的部分，由职工自行偿还。</a:t>
            </a:r>
          </a:p>
        </p:txBody>
      </p:sp>
      <p:sp>
        <p:nvSpPr>
          <p:cNvPr id="6147" name="Rectangle 2"/>
          <p:cNvSpPr txBox="1">
            <a:spLocks noChangeArrowheads="1"/>
          </p:cNvSpPr>
          <p:nvPr/>
        </p:nvSpPr>
        <p:spPr bwMode="auto">
          <a:xfrm>
            <a:off x="357188" y="357188"/>
            <a:ext cx="5334000" cy="685800"/>
          </a:xfrm>
          <a:prstGeom prst="rect">
            <a:avLst/>
          </a:prstGeom>
          <a:noFill/>
          <a:ln w="9525">
            <a:noFill/>
            <a:miter lim="800000"/>
            <a:headEnd/>
            <a:tailEnd/>
          </a:ln>
        </p:spPr>
        <p:txBody>
          <a:bodyPr/>
          <a:lstStyle/>
          <a:p>
            <a:r>
              <a:rPr kumimoji="1" lang="en-US" altLang="en-US" sz="2800">
                <a:solidFill>
                  <a:srgbClr val="C00000"/>
                </a:solidFill>
                <a:latin typeface="华文细黑" pitchFamily="2" charset="-122"/>
              </a:rPr>
              <a:t>公务卡</a:t>
            </a:r>
            <a:r>
              <a:rPr kumimoji="1" lang="zh-CN" altLang="en-US" sz="2800">
                <a:solidFill>
                  <a:srgbClr val="C00000"/>
                </a:solidFill>
                <a:latin typeface="华文细黑" pitchFamily="2" charset="-122"/>
              </a:rPr>
              <a:t>结算的基本原则</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8"/>
          <p:cNvSpPr/>
          <p:nvPr/>
        </p:nvSpPr>
        <p:spPr>
          <a:xfrm>
            <a:off x="0" y="2062163"/>
            <a:ext cx="9144000" cy="2014537"/>
          </a:xfrm>
          <a:prstGeom prst="rect">
            <a:avLst/>
          </a:prstGeom>
          <a:gradFill flip="none" rotWithShape="1">
            <a:gsLst>
              <a:gs pos="0">
                <a:srgbClr val="CC0000">
                  <a:shade val="30000"/>
                  <a:satMod val="115000"/>
                </a:srgbClr>
              </a:gs>
              <a:gs pos="50000">
                <a:srgbClr val="CC0000">
                  <a:shade val="67500"/>
                  <a:satMod val="115000"/>
                </a:srgbClr>
              </a:gs>
              <a:gs pos="100000">
                <a:srgbClr val="CC0000">
                  <a:shade val="100000"/>
                  <a:satMod val="115000"/>
                </a:srgbClr>
              </a:gs>
            </a:gsLst>
            <a:lin ang="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29010" fontAlgn="auto">
              <a:spcBef>
                <a:spcPts val="0"/>
              </a:spcBef>
              <a:spcAft>
                <a:spcPts val="0"/>
              </a:spcAft>
              <a:defRPr/>
            </a:pPr>
            <a:endParaRPr lang="zh-CN" altLang="en-US" sz="2200" b="0"/>
          </a:p>
        </p:txBody>
      </p:sp>
      <p:sp>
        <p:nvSpPr>
          <p:cNvPr id="7171" name="Rectangle 7"/>
          <p:cNvSpPr>
            <a:spLocks noChangeArrowheads="1"/>
          </p:cNvSpPr>
          <p:nvPr/>
        </p:nvSpPr>
        <p:spPr bwMode="auto">
          <a:xfrm>
            <a:off x="0" y="2854325"/>
            <a:ext cx="9144000" cy="546100"/>
          </a:xfrm>
          <a:prstGeom prst="rect">
            <a:avLst/>
          </a:prstGeom>
          <a:noFill/>
          <a:ln w="19050" algn="ctr">
            <a:noFill/>
            <a:miter lim="800000"/>
            <a:headEnd/>
            <a:tailEnd/>
          </a:ln>
        </p:spPr>
        <p:txBody>
          <a:bodyPr lIns="83119" tIns="41559" rIns="83119" bIns="41559" anchor="ctr">
            <a:spAutoFit/>
          </a:bodyPr>
          <a:lstStyle/>
          <a:p>
            <a:pPr algn="ctr" defTabSz="831850" eaLnBrk="0" hangingPunct="0"/>
            <a:r>
              <a:rPr lang="zh-CN" altLang="en-US" sz="3000" b="0">
                <a:solidFill>
                  <a:schemeClr val="bg1"/>
                </a:solidFill>
                <a:latin typeface="黑体" pitchFamily="2" charset="-122"/>
                <a:ea typeface="黑体" pitchFamily="2" charset="-122"/>
              </a:rPr>
              <a:t>第二部分  中国银行公务卡产品优惠</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500063" y="457200"/>
            <a:ext cx="6707187" cy="685800"/>
          </a:xfrm>
        </p:spPr>
        <p:txBody>
          <a:bodyPr anchor="t"/>
          <a:lstStyle/>
          <a:p>
            <a:r>
              <a:rPr lang="zh-CN" altLang="en-US" sz="2800" smtClean="0">
                <a:solidFill>
                  <a:srgbClr val="A50021"/>
                </a:solidFill>
              </a:rPr>
              <a:t>中国银行中央预算单位公务卡</a:t>
            </a:r>
          </a:p>
        </p:txBody>
      </p:sp>
      <p:pic>
        <p:nvPicPr>
          <p:cNvPr id="10" name="Picture 8" descr="未命名"/>
          <p:cNvPicPr>
            <a:picLocks noChangeAspect="1" noChangeArrowheads="1"/>
          </p:cNvPicPr>
          <p:nvPr/>
        </p:nvPicPr>
        <p:blipFill>
          <a:blip r:embed="rId2"/>
          <a:srcRect/>
          <a:stretch>
            <a:fillRect/>
          </a:stretch>
        </p:blipFill>
        <p:spPr bwMode="auto">
          <a:xfrm>
            <a:off x="2714625" y="1643063"/>
            <a:ext cx="3429000" cy="2500312"/>
          </a:xfrm>
          <a:prstGeom prst="rect">
            <a:avLst/>
          </a:prstGeom>
          <a:noFill/>
          <a:ln w="9525">
            <a:noFill/>
            <a:miter lim="800000"/>
            <a:headEnd/>
            <a:tailEnd/>
          </a:ln>
        </p:spPr>
      </p:pic>
      <p:sp>
        <p:nvSpPr>
          <p:cNvPr id="8196" name="矩形 4"/>
          <p:cNvSpPr>
            <a:spLocks noChangeArrowheads="1"/>
          </p:cNvSpPr>
          <p:nvPr/>
        </p:nvSpPr>
        <p:spPr bwMode="auto">
          <a:xfrm>
            <a:off x="2786063" y="4429125"/>
            <a:ext cx="5000625" cy="1285875"/>
          </a:xfrm>
          <a:prstGeom prst="rect">
            <a:avLst/>
          </a:prstGeom>
          <a:noFill/>
          <a:ln w="9525" algn="ctr">
            <a:noFill/>
            <a:prstDash val="lgDash"/>
            <a:round/>
            <a:headEnd/>
            <a:tailEnd/>
          </a:ln>
        </p:spPr>
        <p:txBody>
          <a:bodyPr wrap="none" lIns="0" tIns="0" rIns="0" bIns="0" anchor="ctr"/>
          <a:lstStyle/>
          <a:p>
            <a:pPr marL="342900" indent="-342900">
              <a:lnSpc>
                <a:spcPct val="120000"/>
              </a:lnSpc>
              <a:spcBef>
                <a:spcPct val="50000"/>
              </a:spcBef>
              <a:buClr>
                <a:schemeClr val="accent2"/>
              </a:buClr>
              <a:buFont typeface="Wingdings" pitchFamily="2" charset="2"/>
              <a:buChar char="Ø"/>
            </a:pPr>
            <a:r>
              <a:rPr lang="zh-CN" altLang="en-US" sz="2000" dirty="0"/>
              <a:t>银联品牌金卡</a:t>
            </a:r>
            <a:endParaRPr lang="en-US" altLang="zh-CN" sz="2000" dirty="0"/>
          </a:p>
          <a:p>
            <a:pPr marL="342900" indent="-342900">
              <a:lnSpc>
                <a:spcPct val="120000"/>
              </a:lnSpc>
              <a:spcBef>
                <a:spcPct val="50000"/>
              </a:spcBef>
              <a:buClr>
                <a:schemeClr val="accent2"/>
              </a:buClr>
              <a:buFont typeface="Wingdings" pitchFamily="2" charset="2"/>
              <a:buChar char="Ø"/>
            </a:pPr>
            <a:r>
              <a:rPr lang="zh-CN" altLang="en-US" sz="2000" dirty="0"/>
              <a:t>信用</a:t>
            </a:r>
            <a:r>
              <a:rPr lang="zh-CN" altLang="en-US" sz="2000" dirty="0" smtClean="0"/>
              <a:t>额度</a:t>
            </a:r>
            <a:r>
              <a:rPr lang="en-US" altLang="zh-CN" sz="2000" dirty="0" smtClean="0"/>
              <a:t>5</a:t>
            </a:r>
            <a:r>
              <a:rPr lang="zh-CN" altLang="en-US" sz="2000" dirty="0" smtClean="0"/>
              <a:t>万</a:t>
            </a:r>
            <a:endParaRPr lang="en-US" altLang="zh-CN"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285750" y="423863"/>
            <a:ext cx="5554663" cy="576262"/>
          </a:xfrm>
        </p:spPr>
        <p:txBody>
          <a:bodyPr anchor="t"/>
          <a:lstStyle/>
          <a:p>
            <a:r>
              <a:rPr lang="zh-CN" altLang="en-US" sz="3200" smtClean="0">
                <a:solidFill>
                  <a:srgbClr val="A50021"/>
                </a:solidFill>
              </a:rPr>
              <a:t>产品功能与服务</a:t>
            </a:r>
            <a:endParaRPr lang="en-US" altLang="zh-CN" sz="3200" smtClean="0">
              <a:solidFill>
                <a:srgbClr val="A50021"/>
              </a:solidFill>
            </a:endParaRPr>
          </a:p>
        </p:txBody>
      </p:sp>
      <p:sp>
        <p:nvSpPr>
          <p:cNvPr id="9219" name="AutoShape 2" descr="http://www.sinaimg.cn/cj/703/2010/1207/U5582P31T703D755F19565DT20101207083554_sw124.jpg"/>
          <p:cNvSpPr>
            <a:spLocks noChangeAspect="1" noChangeArrowheads="1"/>
          </p:cNvSpPr>
          <p:nvPr/>
        </p:nvSpPr>
        <p:spPr bwMode="auto">
          <a:xfrm>
            <a:off x="0" y="21393150"/>
            <a:ext cx="1181100" cy="752475"/>
          </a:xfrm>
          <a:prstGeom prst="rect">
            <a:avLst/>
          </a:prstGeom>
          <a:noFill/>
          <a:ln w="9525">
            <a:noFill/>
            <a:miter lim="800000"/>
            <a:headEnd/>
            <a:tailEnd/>
          </a:ln>
        </p:spPr>
        <p:txBody>
          <a:bodyPr/>
          <a:lstStyle/>
          <a:p>
            <a:endParaRPr lang="zh-CN" altLang="en-US"/>
          </a:p>
        </p:txBody>
      </p:sp>
      <p:graphicFrame>
        <p:nvGraphicFramePr>
          <p:cNvPr id="6" name="表格 5"/>
          <p:cNvGraphicFramePr>
            <a:graphicFrameLocks noGrp="1"/>
          </p:cNvGraphicFramePr>
          <p:nvPr/>
        </p:nvGraphicFramePr>
        <p:xfrm>
          <a:off x="1785938" y="1143000"/>
          <a:ext cx="6357981" cy="5643577"/>
        </p:xfrm>
        <a:graphic>
          <a:graphicData uri="http://schemas.openxmlformats.org/drawingml/2006/table">
            <a:tbl>
              <a:tblPr firstRow="1" bandRow="1">
                <a:tableStyleId>{073A0DAA-6AF3-43AB-8588-CEC1D06C72B9}</a:tableStyleId>
              </a:tblPr>
              <a:tblGrid>
                <a:gridCol w="2119327"/>
                <a:gridCol w="2119327"/>
                <a:gridCol w="2119327"/>
              </a:tblGrid>
              <a:tr h="541165">
                <a:tc>
                  <a:txBody>
                    <a:bodyPr/>
                    <a:lstStyle/>
                    <a:p>
                      <a:pPr algn="ctr" rtl="0" fontAlgn="ctr"/>
                      <a:r>
                        <a:rPr lang="zh-CN" altLang="en-US" sz="1600" u="none" strike="noStrike" dirty="0"/>
                        <a:t>类别</a:t>
                      </a:r>
                      <a:endParaRPr lang="zh-CN" altLang="en-US" sz="1600" b="0" i="0" u="none" strike="noStrike" dirty="0">
                        <a:solidFill>
                          <a:srgbClr val="393939"/>
                        </a:solidFill>
                        <a:latin typeface="宋体"/>
                      </a:endParaRPr>
                    </a:p>
                  </a:txBody>
                  <a:tcPr marL="9525" marR="9525" marT="9525" marB="0" anchor="ctr"/>
                </a:tc>
                <a:tc>
                  <a:txBody>
                    <a:bodyPr/>
                    <a:lstStyle/>
                    <a:p>
                      <a:pPr algn="ctr" rtl="0" fontAlgn="ctr"/>
                      <a:r>
                        <a:rPr lang="zh-CN" altLang="en-US" sz="1600" u="none" strike="noStrike" dirty="0"/>
                        <a:t>中央预算单位公务卡</a:t>
                      </a:r>
                      <a:endParaRPr lang="zh-CN" altLang="en-US" sz="1600" b="0" i="0" u="none" strike="noStrike" dirty="0">
                        <a:solidFill>
                          <a:srgbClr val="393939"/>
                        </a:solidFill>
                        <a:latin typeface="宋体"/>
                      </a:endParaRPr>
                    </a:p>
                  </a:txBody>
                  <a:tcPr marL="9525" marR="9525" marT="9525" marB="0" anchor="ctr"/>
                </a:tc>
                <a:tc>
                  <a:txBody>
                    <a:bodyPr/>
                    <a:lstStyle/>
                    <a:p>
                      <a:pPr algn="ctr" rtl="0" fontAlgn="ctr"/>
                      <a:r>
                        <a:rPr lang="zh-CN" altLang="en-US" sz="1600" u="none" strike="noStrike" dirty="0"/>
                        <a:t>个人信用卡</a:t>
                      </a:r>
                      <a:endParaRPr lang="zh-CN" altLang="en-US" sz="1600" b="0" i="0" u="none" strike="noStrike" dirty="0">
                        <a:solidFill>
                          <a:srgbClr val="393939"/>
                        </a:solidFill>
                        <a:latin typeface="宋体"/>
                      </a:endParaRPr>
                    </a:p>
                  </a:txBody>
                  <a:tcPr marL="9525" marR="9525" marT="9525" marB="0" anchor="ctr"/>
                </a:tc>
              </a:tr>
              <a:tr h="425201">
                <a:tc>
                  <a:txBody>
                    <a:bodyPr/>
                    <a:lstStyle/>
                    <a:p>
                      <a:pPr algn="ctr" rtl="0" fontAlgn="ctr"/>
                      <a:r>
                        <a:rPr lang="zh-CN" altLang="en-US" sz="1600" b="1" u="none" strike="noStrike" dirty="0"/>
                        <a:t>预借现金额度</a:t>
                      </a:r>
                      <a:endParaRPr lang="zh-CN" altLang="en-US" sz="1600" b="1" i="0" u="none" strike="noStrike" dirty="0">
                        <a:solidFill>
                          <a:srgbClr val="016CAC"/>
                        </a:solidFill>
                        <a:latin typeface="宋体"/>
                      </a:endParaRPr>
                    </a:p>
                  </a:txBody>
                  <a:tcPr marL="9525" marR="9525" marT="9525" marB="0" anchor="ctr"/>
                </a:tc>
                <a:tc>
                  <a:txBody>
                    <a:bodyPr/>
                    <a:lstStyle/>
                    <a:p>
                      <a:pPr algn="ctr" rtl="0" fontAlgn="ctr"/>
                      <a:r>
                        <a:rPr lang="en-US" altLang="zh-CN" sz="1600" b="1" u="none" strike="noStrike"/>
                        <a:t>40%</a:t>
                      </a:r>
                      <a:endParaRPr lang="en-US" altLang="zh-CN" sz="1600" b="1" i="0" u="none" strike="noStrike">
                        <a:solidFill>
                          <a:srgbClr val="393939"/>
                        </a:solidFill>
                        <a:latin typeface="宋体"/>
                      </a:endParaRPr>
                    </a:p>
                  </a:txBody>
                  <a:tcPr marL="9525" marR="9525" marT="9525" marB="0" anchor="ctr"/>
                </a:tc>
                <a:tc>
                  <a:txBody>
                    <a:bodyPr/>
                    <a:lstStyle/>
                    <a:p>
                      <a:pPr algn="ctr" rtl="0" fontAlgn="ctr"/>
                      <a:r>
                        <a:rPr lang="en-US" altLang="zh-CN" sz="1600" b="1" u="none" strike="noStrike"/>
                        <a:t>30%-60%</a:t>
                      </a:r>
                      <a:endParaRPr lang="en-US" altLang="zh-CN" sz="1600" b="1" i="0" u="none" strike="noStrike">
                        <a:solidFill>
                          <a:srgbClr val="393939"/>
                        </a:solidFill>
                        <a:latin typeface="宋体"/>
                      </a:endParaRPr>
                    </a:p>
                  </a:txBody>
                  <a:tcPr marL="9525" marR="9525" marT="9525" marB="0" anchor="ctr"/>
                </a:tc>
              </a:tr>
              <a:tr h="425201">
                <a:tc>
                  <a:txBody>
                    <a:bodyPr/>
                    <a:lstStyle/>
                    <a:p>
                      <a:pPr algn="ctr" rtl="0" fontAlgn="ctr"/>
                      <a:r>
                        <a:rPr lang="zh-CN" altLang="en-US" sz="1600" b="1" u="none" strike="noStrike" dirty="0"/>
                        <a:t>免息期</a:t>
                      </a:r>
                      <a:endParaRPr lang="zh-CN" altLang="en-US" sz="1600" b="1" i="0" u="none" strike="noStrike" dirty="0">
                        <a:solidFill>
                          <a:srgbClr val="016CAC"/>
                        </a:solidFill>
                        <a:latin typeface="宋体"/>
                      </a:endParaRPr>
                    </a:p>
                  </a:txBody>
                  <a:tcPr marL="9525" marR="9525" marT="9525" marB="0" anchor="ctr"/>
                </a:tc>
                <a:tc>
                  <a:txBody>
                    <a:bodyPr/>
                    <a:lstStyle/>
                    <a:p>
                      <a:pPr algn="ctr" rtl="0" fontAlgn="ctr"/>
                      <a:r>
                        <a:rPr lang="zh-CN" altLang="en-US" sz="1600" b="1" u="none" strike="noStrike" dirty="0"/>
                        <a:t>最长</a:t>
                      </a:r>
                      <a:r>
                        <a:rPr lang="en-US" altLang="zh-CN" sz="1600" b="1" u="none" strike="noStrike" dirty="0">
                          <a:solidFill>
                            <a:srgbClr val="FF0000"/>
                          </a:solidFill>
                        </a:rPr>
                        <a:t>56</a:t>
                      </a:r>
                      <a:r>
                        <a:rPr lang="zh-CN" altLang="en-US" sz="1600" b="1" u="none" strike="noStrike" dirty="0">
                          <a:solidFill>
                            <a:srgbClr val="FF0000"/>
                          </a:solidFill>
                        </a:rPr>
                        <a:t>天</a:t>
                      </a:r>
                      <a:endParaRPr lang="zh-CN" altLang="en-US" sz="1600" b="1" i="0" u="none" strike="noStrike" dirty="0">
                        <a:solidFill>
                          <a:srgbClr val="FF0000"/>
                        </a:solidFill>
                        <a:latin typeface="宋体"/>
                      </a:endParaRPr>
                    </a:p>
                  </a:txBody>
                  <a:tcPr marL="9525" marR="9525" marT="9525" marB="0" anchor="ctr"/>
                </a:tc>
                <a:tc>
                  <a:txBody>
                    <a:bodyPr/>
                    <a:lstStyle/>
                    <a:p>
                      <a:pPr algn="ctr" rtl="0" fontAlgn="ctr"/>
                      <a:r>
                        <a:rPr lang="zh-CN" altLang="en-US" sz="1600" b="1" u="none" strike="noStrike"/>
                        <a:t>最长</a:t>
                      </a:r>
                      <a:r>
                        <a:rPr lang="en-US" altLang="zh-CN" sz="1600" b="1" u="none" strike="noStrike"/>
                        <a:t>50</a:t>
                      </a:r>
                      <a:r>
                        <a:rPr lang="zh-CN" altLang="en-US" sz="1600" b="1" u="none" strike="noStrike"/>
                        <a:t>天</a:t>
                      </a:r>
                      <a:endParaRPr lang="zh-CN" altLang="en-US" sz="1600" b="1" i="0" u="none" strike="noStrike">
                        <a:solidFill>
                          <a:srgbClr val="393939"/>
                        </a:solidFill>
                        <a:latin typeface="宋体"/>
                      </a:endParaRPr>
                    </a:p>
                  </a:txBody>
                  <a:tcPr marL="9525" marR="9525" marT="9525" marB="0" anchor="ctr"/>
                </a:tc>
              </a:tr>
              <a:tr h="425201">
                <a:tc>
                  <a:txBody>
                    <a:bodyPr/>
                    <a:lstStyle/>
                    <a:p>
                      <a:pPr algn="ctr" rtl="0" fontAlgn="ctr"/>
                      <a:r>
                        <a:rPr lang="zh-CN" altLang="en-US" sz="1600" b="1" u="none" strike="noStrike"/>
                        <a:t>年费</a:t>
                      </a:r>
                      <a:endParaRPr lang="zh-CN" altLang="en-US" sz="1600" b="1" i="0" u="none" strike="noStrike">
                        <a:solidFill>
                          <a:srgbClr val="016CAC"/>
                        </a:solidFill>
                        <a:latin typeface="宋体"/>
                      </a:endParaRPr>
                    </a:p>
                  </a:txBody>
                  <a:tcPr marL="9525" marR="9525" marT="9525" marB="0" anchor="ctr"/>
                </a:tc>
                <a:tc>
                  <a:txBody>
                    <a:bodyPr/>
                    <a:lstStyle/>
                    <a:p>
                      <a:pPr algn="ctr" rtl="0" fontAlgn="ctr"/>
                      <a:r>
                        <a:rPr lang="zh-CN" altLang="en-US" sz="1600" b="1" u="none" strike="noStrike" dirty="0">
                          <a:solidFill>
                            <a:srgbClr val="FF0000"/>
                          </a:solidFill>
                        </a:rPr>
                        <a:t>免终身</a:t>
                      </a:r>
                      <a:endParaRPr lang="zh-CN" altLang="en-US" sz="1600" b="1" i="0" u="none" strike="noStrike" dirty="0">
                        <a:solidFill>
                          <a:srgbClr val="FF0000"/>
                        </a:solidFill>
                        <a:latin typeface="宋体"/>
                      </a:endParaRPr>
                    </a:p>
                  </a:txBody>
                  <a:tcPr marL="9525" marR="9525" marT="9525" marB="0" anchor="ctr"/>
                </a:tc>
                <a:tc>
                  <a:txBody>
                    <a:bodyPr/>
                    <a:lstStyle/>
                    <a:p>
                      <a:pPr algn="ctr" rtl="0" fontAlgn="ctr"/>
                      <a:r>
                        <a:rPr lang="en-US" altLang="zh-CN" sz="1600" b="1" u="none" strike="noStrike"/>
                        <a:t>100</a:t>
                      </a:r>
                      <a:r>
                        <a:rPr lang="zh-CN" altLang="en-US" sz="1600" b="1" u="none" strike="noStrike"/>
                        <a:t>元</a:t>
                      </a:r>
                      <a:r>
                        <a:rPr lang="en-US" altLang="zh-CN" sz="1600" b="1" u="none" strike="noStrike"/>
                        <a:t>-3600</a:t>
                      </a:r>
                      <a:r>
                        <a:rPr lang="zh-CN" altLang="en-US" sz="1600" b="1" u="none" strike="noStrike"/>
                        <a:t>元</a:t>
                      </a:r>
                      <a:endParaRPr lang="zh-CN" altLang="en-US" sz="1600" b="1" i="0" u="none" strike="noStrike">
                        <a:solidFill>
                          <a:srgbClr val="393939"/>
                        </a:solidFill>
                        <a:latin typeface="宋体"/>
                      </a:endParaRPr>
                    </a:p>
                  </a:txBody>
                  <a:tcPr marL="9525" marR="9525" marT="9525" marB="0" anchor="ctr"/>
                </a:tc>
              </a:tr>
              <a:tr h="425201">
                <a:tc>
                  <a:txBody>
                    <a:bodyPr/>
                    <a:lstStyle/>
                    <a:p>
                      <a:pPr algn="ctr" rtl="0" fontAlgn="ctr"/>
                      <a:r>
                        <a:rPr lang="zh-CN" altLang="en-US" sz="1600" b="1" u="none" strike="noStrike"/>
                        <a:t>溢缴款支取</a:t>
                      </a:r>
                      <a:endParaRPr lang="zh-CN" altLang="en-US" sz="1600" b="1" i="0" u="none" strike="noStrike">
                        <a:solidFill>
                          <a:srgbClr val="016CAC"/>
                        </a:solidFill>
                        <a:latin typeface="宋体"/>
                      </a:endParaRPr>
                    </a:p>
                  </a:txBody>
                  <a:tcPr marL="9525" marR="9525" marT="9525" marB="0" anchor="ctr"/>
                </a:tc>
                <a:tc>
                  <a:txBody>
                    <a:bodyPr/>
                    <a:lstStyle/>
                    <a:p>
                      <a:pPr algn="ctr" rtl="0" fontAlgn="ctr"/>
                      <a:r>
                        <a:rPr lang="zh-CN" altLang="en-US" sz="1600" b="1" u="none" strike="noStrike" dirty="0">
                          <a:solidFill>
                            <a:srgbClr val="FF0000"/>
                          </a:solidFill>
                        </a:rPr>
                        <a:t>免收</a:t>
                      </a:r>
                      <a:endParaRPr lang="zh-CN" altLang="en-US" sz="1600" b="1" i="0" u="none" strike="noStrike" dirty="0">
                        <a:solidFill>
                          <a:srgbClr val="FF0000"/>
                        </a:solidFill>
                        <a:latin typeface="宋体"/>
                      </a:endParaRPr>
                    </a:p>
                  </a:txBody>
                  <a:tcPr marL="9525" marR="9525" marT="9525" marB="0" anchor="ctr"/>
                </a:tc>
                <a:tc>
                  <a:txBody>
                    <a:bodyPr/>
                    <a:lstStyle/>
                    <a:p>
                      <a:pPr algn="ctr" rtl="0" fontAlgn="ctr"/>
                      <a:r>
                        <a:rPr lang="en-US" altLang="zh-CN" sz="1600" b="1" u="none" strike="noStrike"/>
                        <a:t>0.50%</a:t>
                      </a:r>
                      <a:endParaRPr lang="en-US" altLang="zh-CN" sz="1600" b="1" i="0" u="none" strike="noStrike">
                        <a:solidFill>
                          <a:srgbClr val="393939"/>
                        </a:solidFill>
                        <a:latin typeface="宋体"/>
                      </a:endParaRPr>
                    </a:p>
                  </a:txBody>
                  <a:tcPr marL="9525" marR="9525" marT="9525" marB="0" anchor="ctr"/>
                </a:tc>
              </a:tr>
              <a:tr h="425201">
                <a:tc>
                  <a:txBody>
                    <a:bodyPr/>
                    <a:lstStyle/>
                    <a:p>
                      <a:pPr algn="ctr" rtl="0" fontAlgn="ctr"/>
                      <a:r>
                        <a:rPr lang="zh-CN" altLang="en-US" sz="1600" b="1" u="none" strike="noStrike"/>
                        <a:t>透支取现</a:t>
                      </a:r>
                      <a:endParaRPr lang="zh-CN" altLang="en-US" sz="1600" b="1" i="0" u="none" strike="noStrike">
                        <a:solidFill>
                          <a:srgbClr val="016CAC"/>
                        </a:solidFill>
                        <a:latin typeface="宋体"/>
                      </a:endParaRPr>
                    </a:p>
                  </a:txBody>
                  <a:tcPr marL="9525" marR="9525" marT="9525" marB="0" anchor="ctr"/>
                </a:tc>
                <a:tc>
                  <a:txBody>
                    <a:bodyPr/>
                    <a:lstStyle/>
                    <a:p>
                      <a:pPr algn="ctr" rtl="0" fontAlgn="ctr"/>
                      <a:r>
                        <a:rPr lang="en-US" sz="1600" b="1" u="none" strike="noStrike" dirty="0">
                          <a:solidFill>
                            <a:srgbClr val="FF0000"/>
                          </a:solidFill>
                        </a:rPr>
                        <a:t>ATM</a:t>
                      </a:r>
                      <a:r>
                        <a:rPr lang="zh-CN" altLang="en-US" sz="1600" b="1" u="none" strike="noStrike" dirty="0">
                          <a:solidFill>
                            <a:srgbClr val="FF0000"/>
                          </a:solidFill>
                        </a:rPr>
                        <a:t>渠道免收</a:t>
                      </a:r>
                      <a:endParaRPr lang="zh-CN" altLang="en-US" sz="1600" b="1" i="0" u="none" strike="noStrike" dirty="0">
                        <a:solidFill>
                          <a:srgbClr val="FF0000"/>
                        </a:solidFill>
                        <a:latin typeface="宋体"/>
                      </a:endParaRPr>
                    </a:p>
                  </a:txBody>
                  <a:tcPr marL="9525" marR="9525" marT="9525" marB="0" anchor="ctr"/>
                </a:tc>
                <a:tc>
                  <a:txBody>
                    <a:bodyPr/>
                    <a:lstStyle/>
                    <a:p>
                      <a:pPr algn="ctr" rtl="0" fontAlgn="ctr"/>
                      <a:r>
                        <a:rPr lang="en-US" altLang="zh-CN" sz="1600" b="1" u="none" strike="noStrike" dirty="0"/>
                        <a:t>1%</a:t>
                      </a:r>
                      <a:endParaRPr lang="en-US" altLang="zh-CN" sz="1600" b="1" i="0" u="none" strike="noStrike" dirty="0">
                        <a:solidFill>
                          <a:srgbClr val="393939"/>
                        </a:solidFill>
                        <a:latin typeface="宋体"/>
                      </a:endParaRPr>
                    </a:p>
                  </a:txBody>
                  <a:tcPr marL="9525" marR="9525" marT="9525" marB="0" anchor="ctr"/>
                </a:tc>
              </a:tr>
              <a:tr h="425201">
                <a:tc>
                  <a:txBody>
                    <a:bodyPr/>
                    <a:lstStyle/>
                    <a:p>
                      <a:pPr algn="ctr" rtl="0" fontAlgn="ctr"/>
                      <a:r>
                        <a:rPr lang="zh-CN" altLang="en-US" sz="1600" b="1" u="none" strike="noStrike"/>
                        <a:t>换卡工本费</a:t>
                      </a:r>
                      <a:endParaRPr lang="zh-CN" altLang="en-US" sz="1600" b="1" i="0" u="none" strike="noStrike">
                        <a:solidFill>
                          <a:srgbClr val="016CAC"/>
                        </a:solidFill>
                        <a:latin typeface="宋体"/>
                      </a:endParaRPr>
                    </a:p>
                  </a:txBody>
                  <a:tcPr marL="9525" marR="9525" marT="9525" marB="0" anchor="ctr"/>
                </a:tc>
                <a:tc>
                  <a:txBody>
                    <a:bodyPr/>
                    <a:lstStyle/>
                    <a:p>
                      <a:pPr algn="ctr" rtl="0" fontAlgn="ctr"/>
                      <a:r>
                        <a:rPr lang="zh-CN" altLang="en-US" sz="1600" b="1" u="none" strike="noStrike" dirty="0">
                          <a:solidFill>
                            <a:srgbClr val="FF0000"/>
                          </a:solidFill>
                        </a:rPr>
                        <a:t>免收</a:t>
                      </a:r>
                      <a:endParaRPr lang="zh-CN" altLang="en-US" sz="1600" b="1" i="0" u="none" strike="noStrike" dirty="0">
                        <a:solidFill>
                          <a:srgbClr val="FF0000"/>
                        </a:solidFill>
                        <a:latin typeface="宋体"/>
                      </a:endParaRPr>
                    </a:p>
                  </a:txBody>
                  <a:tcPr marL="9525" marR="9525" marT="9525" marB="0" anchor="ctr"/>
                </a:tc>
                <a:tc>
                  <a:txBody>
                    <a:bodyPr/>
                    <a:lstStyle/>
                    <a:p>
                      <a:pPr algn="ctr" rtl="0" fontAlgn="ctr"/>
                      <a:r>
                        <a:rPr lang="en-US" altLang="zh-CN" sz="1600" b="1" u="none" strike="noStrike" dirty="0"/>
                        <a:t>20</a:t>
                      </a:r>
                      <a:r>
                        <a:rPr lang="zh-CN" altLang="en-US" sz="1600" b="1" u="none" strike="noStrike" dirty="0"/>
                        <a:t>元</a:t>
                      </a:r>
                      <a:endParaRPr lang="zh-CN" altLang="en-US" sz="1600" b="1" i="0" u="none" strike="noStrike" dirty="0">
                        <a:solidFill>
                          <a:srgbClr val="393939"/>
                        </a:solidFill>
                        <a:latin typeface="宋体"/>
                      </a:endParaRPr>
                    </a:p>
                  </a:txBody>
                  <a:tcPr marL="9525" marR="9525" marT="9525" marB="0" anchor="ctr"/>
                </a:tc>
              </a:tr>
              <a:tr h="425201">
                <a:tc>
                  <a:txBody>
                    <a:bodyPr/>
                    <a:lstStyle/>
                    <a:p>
                      <a:pPr algn="ctr" rtl="0" fontAlgn="ctr"/>
                      <a:r>
                        <a:rPr lang="zh-CN" altLang="en-US" sz="1600" b="1" u="none" strike="noStrike"/>
                        <a:t>快递费</a:t>
                      </a:r>
                      <a:endParaRPr lang="zh-CN" altLang="en-US" sz="1600" b="1" i="0" u="none" strike="noStrike">
                        <a:solidFill>
                          <a:srgbClr val="016CAC"/>
                        </a:solidFill>
                        <a:latin typeface="宋体"/>
                      </a:endParaRPr>
                    </a:p>
                  </a:txBody>
                  <a:tcPr marL="9525" marR="9525" marT="9525" marB="0" anchor="ctr"/>
                </a:tc>
                <a:tc>
                  <a:txBody>
                    <a:bodyPr/>
                    <a:lstStyle/>
                    <a:p>
                      <a:pPr algn="ctr" rtl="0" fontAlgn="ctr"/>
                      <a:r>
                        <a:rPr lang="zh-CN" altLang="en-US" sz="1600" b="1" u="none" strike="noStrike" dirty="0">
                          <a:solidFill>
                            <a:srgbClr val="FF0000"/>
                          </a:solidFill>
                        </a:rPr>
                        <a:t>免收</a:t>
                      </a:r>
                      <a:endParaRPr lang="zh-CN" altLang="en-US" sz="1600" b="1" i="0" u="none" strike="noStrike" dirty="0">
                        <a:solidFill>
                          <a:srgbClr val="FF0000"/>
                        </a:solidFill>
                        <a:latin typeface="宋体"/>
                      </a:endParaRPr>
                    </a:p>
                  </a:txBody>
                  <a:tcPr marL="9525" marR="9525" marT="9525" marB="0" anchor="ctr"/>
                </a:tc>
                <a:tc>
                  <a:txBody>
                    <a:bodyPr/>
                    <a:lstStyle/>
                    <a:p>
                      <a:pPr algn="ctr" rtl="0" fontAlgn="ctr"/>
                      <a:r>
                        <a:rPr lang="en-US" altLang="zh-CN" sz="1600" b="1" u="none" strike="noStrike" dirty="0"/>
                        <a:t>20</a:t>
                      </a:r>
                      <a:r>
                        <a:rPr lang="zh-CN" altLang="en-US" sz="1600" b="1" u="none" strike="noStrike" dirty="0"/>
                        <a:t>元</a:t>
                      </a:r>
                      <a:endParaRPr lang="zh-CN" altLang="en-US" sz="1600" b="1" i="0" u="none" strike="noStrike" dirty="0">
                        <a:solidFill>
                          <a:srgbClr val="393939"/>
                        </a:solidFill>
                        <a:latin typeface="宋体"/>
                      </a:endParaRPr>
                    </a:p>
                  </a:txBody>
                  <a:tcPr marL="9525" marR="9525" marT="9525" marB="0" anchor="ctr"/>
                </a:tc>
              </a:tr>
              <a:tr h="425201">
                <a:tc>
                  <a:txBody>
                    <a:bodyPr/>
                    <a:lstStyle/>
                    <a:p>
                      <a:pPr algn="ctr" rtl="0" fontAlgn="ctr"/>
                      <a:r>
                        <a:rPr lang="zh-CN" altLang="en-US" sz="1600" b="1" u="none" strike="noStrike"/>
                        <a:t>补寄对账单 </a:t>
                      </a:r>
                      <a:endParaRPr lang="zh-CN" altLang="en-US" sz="1600" b="1" i="0" u="none" strike="noStrike">
                        <a:solidFill>
                          <a:srgbClr val="016CAC"/>
                        </a:solidFill>
                        <a:latin typeface="宋体"/>
                      </a:endParaRPr>
                    </a:p>
                  </a:txBody>
                  <a:tcPr marL="9525" marR="9525" marT="9525" marB="0" anchor="ctr"/>
                </a:tc>
                <a:tc>
                  <a:txBody>
                    <a:bodyPr/>
                    <a:lstStyle/>
                    <a:p>
                      <a:pPr algn="ctr" rtl="0" fontAlgn="ctr"/>
                      <a:r>
                        <a:rPr lang="zh-CN" altLang="en-US" sz="1600" b="1" u="none" strike="noStrike" dirty="0">
                          <a:solidFill>
                            <a:srgbClr val="FF0000"/>
                          </a:solidFill>
                        </a:rPr>
                        <a:t>免收</a:t>
                      </a:r>
                      <a:endParaRPr lang="zh-CN" altLang="en-US" sz="1600" b="1" i="0" u="none" strike="noStrike" dirty="0">
                        <a:solidFill>
                          <a:srgbClr val="FF0000"/>
                        </a:solidFill>
                        <a:latin typeface="宋体"/>
                      </a:endParaRPr>
                    </a:p>
                  </a:txBody>
                  <a:tcPr marL="9525" marR="9525" marT="9525" marB="0" anchor="ctr"/>
                </a:tc>
                <a:tc>
                  <a:txBody>
                    <a:bodyPr/>
                    <a:lstStyle/>
                    <a:p>
                      <a:pPr algn="ctr" rtl="0" fontAlgn="ctr"/>
                      <a:r>
                        <a:rPr lang="zh-CN" altLang="en-US" sz="1600" b="1" u="none" strike="noStrike" dirty="0"/>
                        <a:t>一年以上</a:t>
                      </a:r>
                      <a:r>
                        <a:rPr lang="en-US" altLang="zh-CN" sz="1600" b="1" u="none" strike="noStrike" dirty="0"/>
                        <a:t>5</a:t>
                      </a:r>
                      <a:r>
                        <a:rPr lang="zh-CN" altLang="en-US" sz="1600" b="1" u="none" strike="noStrike" dirty="0"/>
                        <a:t>元</a:t>
                      </a:r>
                      <a:r>
                        <a:rPr lang="en-US" altLang="zh-CN" sz="1600" b="1" u="none" strike="noStrike" dirty="0"/>
                        <a:t>/</a:t>
                      </a:r>
                      <a:r>
                        <a:rPr lang="zh-CN" altLang="en-US" sz="1600" b="1" u="none" strike="noStrike" dirty="0"/>
                        <a:t>月</a:t>
                      </a:r>
                      <a:endParaRPr lang="zh-CN" altLang="en-US" sz="1600" b="1" i="0" u="none" strike="noStrike" dirty="0">
                        <a:solidFill>
                          <a:srgbClr val="393939"/>
                        </a:solidFill>
                        <a:latin typeface="宋体"/>
                      </a:endParaRPr>
                    </a:p>
                  </a:txBody>
                  <a:tcPr marL="9525" marR="9525" marT="9525" marB="0" anchor="ctr"/>
                </a:tc>
              </a:tr>
              <a:tr h="425201">
                <a:tc>
                  <a:txBody>
                    <a:bodyPr/>
                    <a:lstStyle/>
                    <a:p>
                      <a:pPr algn="ctr" rtl="0" fontAlgn="ctr"/>
                      <a:r>
                        <a:rPr lang="zh-CN" altLang="en-US" sz="1600" b="1" u="none" strike="noStrike" dirty="0"/>
                        <a:t>挂失费</a:t>
                      </a:r>
                      <a:endParaRPr lang="zh-CN" altLang="en-US" sz="1600" b="1" i="0" u="none" strike="noStrike" dirty="0">
                        <a:solidFill>
                          <a:srgbClr val="016CAC"/>
                        </a:solidFill>
                        <a:latin typeface="宋体"/>
                      </a:endParaRPr>
                    </a:p>
                  </a:txBody>
                  <a:tcPr marL="9525" marR="9525" marT="9525" marB="0" anchor="ctr"/>
                </a:tc>
                <a:tc>
                  <a:txBody>
                    <a:bodyPr/>
                    <a:lstStyle/>
                    <a:p>
                      <a:pPr algn="ctr" rtl="0" fontAlgn="ctr"/>
                      <a:r>
                        <a:rPr lang="zh-CN" altLang="en-US" sz="1600" b="1" u="none" strike="noStrike" dirty="0">
                          <a:solidFill>
                            <a:srgbClr val="FF0000"/>
                          </a:solidFill>
                        </a:rPr>
                        <a:t>免收</a:t>
                      </a:r>
                      <a:endParaRPr lang="zh-CN" altLang="en-US" sz="1600" b="1" i="0" u="none" strike="noStrike" dirty="0">
                        <a:solidFill>
                          <a:srgbClr val="FF0000"/>
                        </a:solidFill>
                        <a:latin typeface="宋体"/>
                      </a:endParaRPr>
                    </a:p>
                  </a:txBody>
                  <a:tcPr marL="9525" marR="9525" marT="9525" marB="0" anchor="ctr"/>
                </a:tc>
                <a:tc>
                  <a:txBody>
                    <a:bodyPr/>
                    <a:lstStyle/>
                    <a:p>
                      <a:pPr algn="ctr" rtl="0" fontAlgn="ctr"/>
                      <a:r>
                        <a:rPr lang="en-US" altLang="zh-CN" sz="1600" b="1" u="none" strike="noStrike" dirty="0"/>
                        <a:t>40</a:t>
                      </a:r>
                      <a:r>
                        <a:rPr lang="zh-CN" altLang="en-US" sz="1600" b="1" u="none" strike="noStrike" dirty="0"/>
                        <a:t>元</a:t>
                      </a:r>
                      <a:endParaRPr lang="zh-CN" altLang="en-US" sz="1600" b="1" i="0" u="none" strike="noStrike" dirty="0">
                        <a:solidFill>
                          <a:srgbClr val="393939"/>
                        </a:solidFill>
                        <a:latin typeface="宋体"/>
                      </a:endParaRPr>
                    </a:p>
                  </a:txBody>
                  <a:tcPr marL="9525" marR="9525" marT="9525" marB="0" anchor="ctr"/>
                </a:tc>
              </a:tr>
              <a:tr h="425201">
                <a:tc>
                  <a:txBody>
                    <a:bodyPr/>
                    <a:lstStyle/>
                    <a:p>
                      <a:pPr marL="0" algn="ctr" defTabSz="914400" rtl="0" eaLnBrk="1" fontAlgn="ctr" latinLnBrk="0" hangingPunct="1"/>
                      <a:r>
                        <a:rPr lang="zh-CN" altLang="en-US" sz="1600" b="1" u="none" strike="noStrike" kern="1200" dirty="0">
                          <a:solidFill>
                            <a:schemeClr val="dk1"/>
                          </a:solidFill>
                          <a:latin typeface="+mn-lt"/>
                          <a:ea typeface="+mn-ea"/>
                          <a:cs typeface="+mn-cs"/>
                        </a:rPr>
                        <a:t>账单日</a:t>
                      </a:r>
                    </a:p>
                  </a:txBody>
                  <a:tcPr marL="9525" marR="9525" marT="9525" marB="0" anchor="ctr"/>
                </a:tc>
                <a:tc>
                  <a:txBody>
                    <a:bodyPr/>
                    <a:lstStyle/>
                    <a:p>
                      <a:pPr marL="0" algn="ctr" defTabSz="914400" rtl="0" eaLnBrk="1" fontAlgn="ctr" latinLnBrk="0" hangingPunct="1"/>
                      <a:r>
                        <a:rPr lang="en-US" altLang="zh-CN" sz="1600" b="1" u="none" strike="noStrike" kern="1200" dirty="0">
                          <a:solidFill>
                            <a:schemeClr val="dk1"/>
                          </a:solidFill>
                          <a:latin typeface="+mn-lt"/>
                          <a:ea typeface="+mn-ea"/>
                          <a:cs typeface="+mn-cs"/>
                        </a:rPr>
                        <a:t>27</a:t>
                      </a:r>
                      <a:r>
                        <a:rPr lang="zh-CN" altLang="en-US" sz="1600" b="1" u="none" strike="noStrike" kern="1200" dirty="0">
                          <a:solidFill>
                            <a:schemeClr val="dk1"/>
                          </a:solidFill>
                          <a:latin typeface="+mn-lt"/>
                          <a:ea typeface="+mn-ea"/>
                          <a:cs typeface="+mn-cs"/>
                        </a:rPr>
                        <a:t>日</a:t>
                      </a:r>
                    </a:p>
                  </a:txBody>
                  <a:tcPr marL="9525" marR="9525" marT="9525" marB="0" anchor="ctr"/>
                </a:tc>
                <a:tc>
                  <a:txBody>
                    <a:bodyPr/>
                    <a:lstStyle/>
                    <a:p>
                      <a:pPr marL="0" algn="ctr" defTabSz="914400" rtl="0" eaLnBrk="1" fontAlgn="ctr" latinLnBrk="0" hangingPunct="1"/>
                      <a:r>
                        <a:rPr lang="zh-CN" altLang="en-US" sz="1600" b="1" u="none" strike="noStrike" kern="1200" dirty="0">
                          <a:solidFill>
                            <a:schemeClr val="dk1"/>
                          </a:solidFill>
                          <a:latin typeface="+mn-lt"/>
                          <a:ea typeface="+mn-ea"/>
                          <a:cs typeface="+mn-cs"/>
                        </a:rPr>
                        <a:t>随机</a:t>
                      </a:r>
                    </a:p>
                  </a:txBody>
                  <a:tcPr marL="9525" marR="9525" marT="9525" marB="0" anchor="ctr"/>
                </a:tc>
              </a:tr>
              <a:tr h="425201">
                <a:tc>
                  <a:txBody>
                    <a:bodyPr/>
                    <a:lstStyle/>
                    <a:p>
                      <a:pPr marL="0" algn="ctr" defTabSz="914400" rtl="0" eaLnBrk="1" fontAlgn="ctr" latinLnBrk="0" hangingPunct="1"/>
                      <a:r>
                        <a:rPr lang="zh-CN" altLang="en-US" sz="1600" b="1" u="none" strike="noStrike" kern="1200" dirty="0">
                          <a:solidFill>
                            <a:schemeClr val="dk1"/>
                          </a:solidFill>
                          <a:latin typeface="+mn-lt"/>
                          <a:ea typeface="+mn-ea"/>
                          <a:cs typeface="+mn-cs"/>
                        </a:rPr>
                        <a:t>还款日 </a:t>
                      </a:r>
                    </a:p>
                  </a:txBody>
                  <a:tcPr marL="9525" marR="9525" marT="9525" marB="0" anchor="ctr"/>
                </a:tc>
                <a:tc>
                  <a:txBody>
                    <a:bodyPr/>
                    <a:lstStyle/>
                    <a:p>
                      <a:pPr marL="0" algn="ctr" defTabSz="914400" rtl="0" eaLnBrk="1" fontAlgn="ctr" latinLnBrk="0" hangingPunct="1"/>
                      <a:r>
                        <a:rPr lang="en-US" altLang="zh-CN" sz="1600" b="1" u="none" strike="noStrike" kern="1200" dirty="0">
                          <a:solidFill>
                            <a:schemeClr val="dk1"/>
                          </a:solidFill>
                          <a:latin typeface="+mn-lt"/>
                          <a:ea typeface="+mn-ea"/>
                          <a:cs typeface="+mn-cs"/>
                        </a:rPr>
                        <a:t>22</a:t>
                      </a:r>
                      <a:r>
                        <a:rPr lang="zh-CN" altLang="en-US" sz="1600" b="1" u="none" strike="noStrike" kern="1200" dirty="0">
                          <a:solidFill>
                            <a:schemeClr val="dk1"/>
                          </a:solidFill>
                          <a:latin typeface="+mn-lt"/>
                          <a:ea typeface="+mn-ea"/>
                          <a:cs typeface="+mn-cs"/>
                        </a:rPr>
                        <a:t>日 </a:t>
                      </a:r>
                    </a:p>
                  </a:txBody>
                  <a:tcPr marL="9525" marR="9525" marT="9525" marB="0" anchor="ctr"/>
                </a:tc>
                <a:tc>
                  <a:txBody>
                    <a:bodyPr/>
                    <a:lstStyle/>
                    <a:p>
                      <a:pPr marL="0" algn="ctr" defTabSz="914400" rtl="0" eaLnBrk="1" fontAlgn="ctr" latinLnBrk="0" hangingPunct="1"/>
                      <a:r>
                        <a:rPr lang="en-US" altLang="zh-CN" sz="1600" b="1" u="none" strike="noStrike" kern="1200" dirty="0">
                          <a:solidFill>
                            <a:schemeClr val="dk1"/>
                          </a:solidFill>
                          <a:latin typeface="+mn-lt"/>
                          <a:ea typeface="+mn-ea"/>
                          <a:cs typeface="+mn-cs"/>
                        </a:rPr>
                        <a:t>——</a:t>
                      </a:r>
                    </a:p>
                  </a:txBody>
                  <a:tcPr marL="9525" marR="9525" marT="9525" marB="0" anchor="ctr"/>
                </a:tc>
              </a:tr>
              <a:tr h="425201">
                <a:tc>
                  <a:txBody>
                    <a:bodyPr/>
                    <a:lstStyle/>
                    <a:p>
                      <a:pPr marL="0" algn="ctr" defTabSz="914400" rtl="0" eaLnBrk="1" fontAlgn="ctr" latinLnBrk="0" hangingPunct="1"/>
                      <a:r>
                        <a:rPr lang="zh-CN" altLang="en-US" sz="1600" b="1" u="none" strike="noStrike" kern="1200" dirty="0">
                          <a:solidFill>
                            <a:srgbClr val="FF0000"/>
                          </a:solidFill>
                          <a:latin typeface="+mn-lt"/>
                          <a:ea typeface="+mn-ea"/>
                          <a:cs typeface="+mn-cs"/>
                        </a:rPr>
                        <a:t>报销日 </a:t>
                      </a:r>
                    </a:p>
                  </a:txBody>
                  <a:tcPr marL="9525" marR="9525" marT="9525" marB="0" anchor="ctr"/>
                </a:tc>
                <a:tc>
                  <a:txBody>
                    <a:bodyPr/>
                    <a:lstStyle/>
                    <a:p>
                      <a:pPr marL="0" algn="ctr" defTabSz="914400" rtl="0" eaLnBrk="1" fontAlgn="ctr" latinLnBrk="0" hangingPunct="1"/>
                      <a:r>
                        <a:rPr lang="en-US" altLang="zh-CN" sz="1600" b="1" u="none" strike="noStrike" kern="1200" dirty="0">
                          <a:solidFill>
                            <a:srgbClr val="FF0000"/>
                          </a:solidFill>
                          <a:latin typeface="+mn-lt"/>
                          <a:ea typeface="+mn-ea"/>
                          <a:cs typeface="+mn-cs"/>
                        </a:rPr>
                        <a:t>19</a:t>
                      </a:r>
                      <a:r>
                        <a:rPr lang="zh-CN" altLang="en-US" sz="1600" b="1" u="none" strike="noStrike" kern="1200" dirty="0">
                          <a:solidFill>
                            <a:srgbClr val="FF0000"/>
                          </a:solidFill>
                          <a:latin typeface="+mn-lt"/>
                          <a:ea typeface="+mn-ea"/>
                          <a:cs typeface="+mn-cs"/>
                        </a:rPr>
                        <a:t>日前 </a:t>
                      </a:r>
                    </a:p>
                  </a:txBody>
                  <a:tcPr marL="9525" marR="9525" marT="9525" marB="0" anchor="ctr"/>
                </a:tc>
                <a:tc>
                  <a:txBody>
                    <a:bodyPr/>
                    <a:lstStyle/>
                    <a:p>
                      <a:pPr marL="0" algn="ctr" defTabSz="914400" rtl="0" eaLnBrk="1" fontAlgn="ctr" latinLnBrk="0" hangingPunct="1"/>
                      <a:r>
                        <a:rPr lang="en-US" altLang="zh-CN" sz="1600" b="1" u="none" strike="noStrike" kern="1200" dirty="0">
                          <a:solidFill>
                            <a:schemeClr val="dk1"/>
                          </a:solidFill>
                          <a:latin typeface="+mn-lt"/>
                          <a:ea typeface="+mn-ea"/>
                          <a:cs typeface="+mn-cs"/>
                        </a:rPr>
                        <a:t>——</a:t>
                      </a:r>
                    </a:p>
                  </a:txBody>
                  <a:tcPr marL="9525" marR="9525" marT="9525" marB="0" anchor="ctr"/>
                </a:tc>
              </a:tr>
            </a:tbl>
          </a:graphicData>
        </a:graphic>
      </p:graphicFrame>
      <p:sp>
        <p:nvSpPr>
          <p:cNvPr id="9278" name="Freeform 14"/>
          <p:cNvSpPr>
            <a:spLocks/>
          </p:cNvSpPr>
          <p:nvPr/>
        </p:nvSpPr>
        <p:spPr bwMode="gray">
          <a:xfrm>
            <a:off x="428625" y="2428875"/>
            <a:ext cx="1092200" cy="2857500"/>
          </a:xfrm>
          <a:custGeom>
            <a:avLst/>
            <a:gdLst>
              <a:gd name="T0" fmla="*/ 128165237 w 1243"/>
              <a:gd name="T1" fmla="*/ 429803375 h 3407"/>
              <a:gd name="T2" fmla="*/ 71031662 w 1243"/>
              <a:gd name="T3" fmla="*/ 571898435 h 3407"/>
              <a:gd name="T4" fmla="*/ 86472710 w 1243"/>
              <a:gd name="T5" fmla="*/ 709069299 h 3407"/>
              <a:gd name="T6" fmla="*/ 80296466 w 1243"/>
              <a:gd name="T7" fmla="*/ 838503025 h 3407"/>
              <a:gd name="T8" fmla="*/ 95737515 w 1243"/>
              <a:gd name="T9" fmla="*/ 972860212 h 3407"/>
              <a:gd name="T10" fmla="*/ 80296466 w 1243"/>
              <a:gd name="T11" fmla="*/ 1093852280 h 3407"/>
              <a:gd name="T12" fmla="*/ 67943100 w 1243"/>
              <a:gd name="T13" fmla="*/ 1177561825 h 3407"/>
              <a:gd name="T14" fmla="*/ 7720967 w 1243"/>
              <a:gd name="T15" fmla="*/ 1266195461 h 3407"/>
              <a:gd name="T16" fmla="*/ 49413477 w 1243"/>
              <a:gd name="T17" fmla="*/ 1394221825 h 3407"/>
              <a:gd name="T18" fmla="*/ 133570000 w 1243"/>
              <a:gd name="T19" fmla="*/ 1589075256 h 3407"/>
              <a:gd name="T20" fmla="*/ 232396103 w 1243"/>
              <a:gd name="T21" fmla="*/ 1751570256 h 3407"/>
              <a:gd name="T22" fmla="*/ 301883017 w 1243"/>
              <a:gd name="T23" fmla="*/ 1882410924 h 3407"/>
              <a:gd name="T24" fmla="*/ 267139120 w 1243"/>
              <a:gd name="T25" fmla="*/ 1980892742 h 3407"/>
              <a:gd name="T26" fmla="*/ 200740713 w 1243"/>
              <a:gd name="T27" fmla="*/ 2053345905 h 3407"/>
              <a:gd name="T28" fmla="*/ 283353407 w 1243"/>
              <a:gd name="T29" fmla="*/ 2082890450 h 3407"/>
              <a:gd name="T30" fmla="*/ 230079847 w 1243"/>
              <a:gd name="T31" fmla="*/ 2147483647 h 3407"/>
              <a:gd name="T32" fmla="*/ 278721005 w 1243"/>
              <a:gd name="T33" fmla="*/ 2147483647 h 3407"/>
              <a:gd name="T34" fmla="*/ 397621383 w 1243"/>
              <a:gd name="T35" fmla="*/ 2147483647 h 3407"/>
              <a:gd name="T36" fmla="*/ 487181857 w 1243"/>
              <a:gd name="T37" fmla="*/ 2063898606 h 3407"/>
              <a:gd name="T38" fmla="*/ 514977150 w 1243"/>
              <a:gd name="T39" fmla="*/ 1949237992 h 3407"/>
              <a:gd name="T40" fmla="*/ 524241955 w 1243"/>
              <a:gd name="T41" fmla="*/ 1857086789 h 3407"/>
              <a:gd name="T42" fmla="*/ 542771564 w 1243"/>
              <a:gd name="T43" fmla="*/ 1722025710 h 3407"/>
              <a:gd name="T44" fmla="*/ 565934455 w 1243"/>
              <a:gd name="T45" fmla="*/ 1587668732 h 3407"/>
              <a:gd name="T46" fmla="*/ 614575558 w 1243"/>
              <a:gd name="T47" fmla="*/ 1421656165 h 3407"/>
              <a:gd name="T48" fmla="*/ 584464064 w 1243"/>
              <a:gd name="T49" fmla="*/ 1213436985 h 3407"/>
              <a:gd name="T50" fmla="*/ 571339217 w 1243"/>
              <a:gd name="T51" fmla="*/ 1038280756 h 3407"/>
              <a:gd name="T52" fmla="*/ 607626955 w 1243"/>
              <a:gd name="T53" fmla="*/ 900406211 h 3407"/>
              <a:gd name="T54" fmla="*/ 650090936 w 1243"/>
              <a:gd name="T55" fmla="*/ 860309593 h 3407"/>
              <a:gd name="T56" fmla="*/ 843882990 w 1243"/>
              <a:gd name="T57" fmla="*/ 761827775 h 3407"/>
              <a:gd name="T58" fmla="*/ 958151185 w 1243"/>
              <a:gd name="T59" fmla="*/ 634504254 h 3407"/>
              <a:gd name="T60" fmla="*/ 927267331 w 1243"/>
              <a:gd name="T61" fmla="*/ 506477891 h 3407"/>
              <a:gd name="T62" fmla="*/ 814543856 w 1243"/>
              <a:gd name="T63" fmla="*/ 400258830 h 3407"/>
              <a:gd name="T64" fmla="*/ 834618185 w 1243"/>
              <a:gd name="T65" fmla="*/ 242687083 h 3407"/>
              <a:gd name="T66" fmla="*/ 771307515 w 1243"/>
              <a:gd name="T67" fmla="*/ 175157120 h 3407"/>
              <a:gd name="T68" fmla="*/ 715717808 w 1243"/>
              <a:gd name="T69" fmla="*/ 362272626 h 3407"/>
              <a:gd name="T70" fmla="*/ 668620545 w 1243"/>
              <a:gd name="T71" fmla="*/ 485375004 h 3407"/>
              <a:gd name="T72" fmla="*/ 642369972 w 1243"/>
              <a:gd name="T73" fmla="*/ 491705618 h 3407"/>
              <a:gd name="T74" fmla="*/ 506483827 w 1243"/>
              <a:gd name="T75" fmla="*/ 450906367 h 3407"/>
              <a:gd name="T76" fmla="*/ 411518590 w 1243"/>
              <a:gd name="T77" fmla="*/ 383375514 h 3407"/>
              <a:gd name="T78" fmla="*/ 459387333 w 1243"/>
              <a:gd name="T79" fmla="*/ 305293741 h 3407"/>
              <a:gd name="T80" fmla="*/ 457071132 w 1243"/>
              <a:gd name="T81" fmla="*/ 263087127 h 3407"/>
              <a:gd name="T82" fmla="*/ 473284650 w 1243"/>
              <a:gd name="T83" fmla="*/ 242687083 h 3407"/>
              <a:gd name="T84" fmla="*/ 462476004 w 1243"/>
              <a:gd name="T85" fmla="*/ 189929393 h 3407"/>
              <a:gd name="T86" fmla="*/ 476373211 w 1243"/>
              <a:gd name="T87" fmla="*/ 162495052 h 3407"/>
              <a:gd name="T88" fmla="*/ 443945406 w 1243"/>
              <a:gd name="T89" fmla="*/ 102702254 h 3407"/>
              <a:gd name="T90" fmla="*/ 424643437 w 1243"/>
              <a:gd name="T91" fmla="*/ 68937299 h 3407"/>
              <a:gd name="T92" fmla="*/ 321184986 w 1243"/>
              <a:gd name="T93" fmla="*/ 7737980 h 3407"/>
              <a:gd name="T94" fmla="*/ 197652151 w 1243"/>
              <a:gd name="T95" fmla="*/ 8441661 h 3407"/>
              <a:gd name="T96" fmla="*/ 103458478 w 1243"/>
              <a:gd name="T97" fmla="*/ 52758489 h 3407"/>
              <a:gd name="T98" fmla="*/ 86472710 w 1243"/>
              <a:gd name="T99" fmla="*/ 88633662 h 3407"/>
              <a:gd name="T100" fmla="*/ 65626899 w 1243"/>
              <a:gd name="T101" fmla="*/ 140688484 h 3407"/>
              <a:gd name="T102" fmla="*/ 44780196 w 1243"/>
              <a:gd name="T103" fmla="*/ 189225711 h 3407"/>
              <a:gd name="T104" fmla="*/ 65626899 w 1243"/>
              <a:gd name="T105" fmla="*/ 223694400 h 34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43"/>
              <a:gd name="T160" fmla="*/ 0 h 3407"/>
              <a:gd name="T161" fmla="*/ 1243 w 1243"/>
              <a:gd name="T162" fmla="*/ 3407 h 340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43" h="3407">
                <a:moveTo>
                  <a:pt x="109" y="377"/>
                </a:moveTo>
                <a:lnTo>
                  <a:pt x="128" y="466"/>
                </a:lnTo>
                <a:cubicBezTo>
                  <a:pt x="137" y="505"/>
                  <a:pt x="151" y="571"/>
                  <a:pt x="166" y="611"/>
                </a:cubicBezTo>
                <a:cubicBezTo>
                  <a:pt x="181" y="651"/>
                  <a:pt x="222" y="678"/>
                  <a:pt x="217" y="704"/>
                </a:cubicBezTo>
                <a:lnTo>
                  <a:pt x="133" y="770"/>
                </a:lnTo>
                <a:cubicBezTo>
                  <a:pt x="112" y="788"/>
                  <a:pt x="98" y="794"/>
                  <a:pt x="92" y="813"/>
                </a:cubicBezTo>
                <a:cubicBezTo>
                  <a:pt x="85" y="829"/>
                  <a:pt x="95" y="865"/>
                  <a:pt x="95" y="884"/>
                </a:cubicBezTo>
                <a:cubicBezTo>
                  <a:pt x="95" y="903"/>
                  <a:pt x="88" y="905"/>
                  <a:pt x="91" y="926"/>
                </a:cubicBezTo>
                <a:lnTo>
                  <a:pt x="112" y="1008"/>
                </a:lnTo>
                <a:lnTo>
                  <a:pt x="128" y="1079"/>
                </a:lnTo>
                <a:lnTo>
                  <a:pt x="113" y="1112"/>
                </a:lnTo>
                <a:lnTo>
                  <a:pt x="104" y="1192"/>
                </a:lnTo>
                <a:lnTo>
                  <a:pt x="113" y="1274"/>
                </a:lnTo>
                <a:cubicBezTo>
                  <a:pt x="115" y="1297"/>
                  <a:pt x="111" y="1314"/>
                  <a:pt x="113" y="1332"/>
                </a:cubicBezTo>
                <a:cubicBezTo>
                  <a:pt x="115" y="1351"/>
                  <a:pt x="122" y="1366"/>
                  <a:pt x="124" y="1383"/>
                </a:cubicBezTo>
                <a:cubicBezTo>
                  <a:pt x="126" y="1400"/>
                  <a:pt x="125" y="1418"/>
                  <a:pt x="128" y="1434"/>
                </a:cubicBezTo>
                <a:cubicBezTo>
                  <a:pt x="123" y="1450"/>
                  <a:pt x="99" y="1467"/>
                  <a:pt x="95" y="1487"/>
                </a:cubicBezTo>
                <a:cubicBezTo>
                  <a:pt x="91" y="1507"/>
                  <a:pt x="103" y="1535"/>
                  <a:pt x="104" y="1555"/>
                </a:cubicBezTo>
                <a:lnTo>
                  <a:pt x="95" y="1595"/>
                </a:lnTo>
                <a:lnTo>
                  <a:pt x="85" y="1629"/>
                </a:lnTo>
                <a:lnTo>
                  <a:pt x="88" y="1674"/>
                </a:lnTo>
                <a:cubicBezTo>
                  <a:pt x="86" y="1687"/>
                  <a:pt x="74" y="1696"/>
                  <a:pt x="71" y="1707"/>
                </a:cubicBezTo>
                <a:cubicBezTo>
                  <a:pt x="68" y="1718"/>
                  <a:pt x="79" y="1728"/>
                  <a:pt x="68" y="1743"/>
                </a:cubicBezTo>
                <a:cubicBezTo>
                  <a:pt x="58" y="1758"/>
                  <a:pt x="18" y="1782"/>
                  <a:pt x="10" y="1800"/>
                </a:cubicBezTo>
                <a:cubicBezTo>
                  <a:pt x="0" y="1817"/>
                  <a:pt x="11" y="1822"/>
                  <a:pt x="19" y="1854"/>
                </a:cubicBezTo>
                <a:lnTo>
                  <a:pt x="28" y="1916"/>
                </a:lnTo>
                <a:lnTo>
                  <a:pt x="64" y="1982"/>
                </a:lnTo>
                <a:lnTo>
                  <a:pt x="71" y="2037"/>
                </a:lnTo>
                <a:lnTo>
                  <a:pt x="85" y="2090"/>
                </a:lnTo>
                <a:lnTo>
                  <a:pt x="173" y="2259"/>
                </a:lnTo>
                <a:lnTo>
                  <a:pt x="223" y="2352"/>
                </a:lnTo>
                <a:lnTo>
                  <a:pt x="249" y="2402"/>
                </a:lnTo>
                <a:lnTo>
                  <a:pt x="301" y="2490"/>
                </a:lnTo>
                <a:lnTo>
                  <a:pt x="335" y="2559"/>
                </a:lnTo>
                <a:lnTo>
                  <a:pt x="362" y="2615"/>
                </a:lnTo>
                <a:cubicBezTo>
                  <a:pt x="371" y="2634"/>
                  <a:pt x="385" y="2659"/>
                  <a:pt x="391" y="2676"/>
                </a:cubicBezTo>
                <a:cubicBezTo>
                  <a:pt x="397" y="2693"/>
                  <a:pt x="392" y="2702"/>
                  <a:pt x="401" y="2717"/>
                </a:cubicBezTo>
                <a:lnTo>
                  <a:pt x="443" y="2765"/>
                </a:lnTo>
                <a:lnTo>
                  <a:pt x="346" y="2816"/>
                </a:lnTo>
                <a:lnTo>
                  <a:pt x="262" y="2874"/>
                </a:lnTo>
                <a:cubicBezTo>
                  <a:pt x="248" y="2892"/>
                  <a:pt x="263" y="2915"/>
                  <a:pt x="263" y="2922"/>
                </a:cubicBezTo>
                <a:cubicBezTo>
                  <a:pt x="263" y="2929"/>
                  <a:pt x="254" y="2913"/>
                  <a:pt x="260" y="2919"/>
                </a:cubicBezTo>
                <a:cubicBezTo>
                  <a:pt x="266" y="2932"/>
                  <a:pt x="276" y="2956"/>
                  <a:pt x="298" y="2958"/>
                </a:cubicBezTo>
                <a:lnTo>
                  <a:pt x="386" y="2942"/>
                </a:lnTo>
                <a:lnTo>
                  <a:pt x="367" y="2961"/>
                </a:lnTo>
                <a:lnTo>
                  <a:pt x="341" y="3069"/>
                </a:lnTo>
                <a:lnTo>
                  <a:pt x="370" y="3103"/>
                </a:lnTo>
                <a:lnTo>
                  <a:pt x="298" y="3273"/>
                </a:lnTo>
                <a:lnTo>
                  <a:pt x="268" y="3344"/>
                </a:lnTo>
                <a:cubicBezTo>
                  <a:pt x="266" y="3363"/>
                  <a:pt x="269" y="3380"/>
                  <a:pt x="284" y="3389"/>
                </a:cubicBezTo>
                <a:cubicBezTo>
                  <a:pt x="296" y="3397"/>
                  <a:pt x="335" y="3407"/>
                  <a:pt x="361" y="3396"/>
                </a:cubicBezTo>
                <a:lnTo>
                  <a:pt x="443" y="3321"/>
                </a:lnTo>
                <a:lnTo>
                  <a:pt x="491" y="3249"/>
                </a:lnTo>
                <a:lnTo>
                  <a:pt x="515" y="3140"/>
                </a:lnTo>
                <a:lnTo>
                  <a:pt x="564" y="3103"/>
                </a:lnTo>
                <a:lnTo>
                  <a:pt x="588" y="3055"/>
                </a:lnTo>
                <a:lnTo>
                  <a:pt x="631" y="2934"/>
                </a:lnTo>
                <a:lnTo>
                  <a:pt x="647" y="2831"/>
                </a:lnTo>
                <a:lnTo>
                  <a:pt x="668" y="2811"/>
                </a:lnTo>
                <a:cubicBezTo>
                  <a:pt x="671" y="2801"/>
                  <a:pt x="665" y="2789"/>
                  <a:pt x="667" y="2771"/>
                </a:cubicBezTo>
                <a:cubicBezTo>
                  <a:pt x="669" y="2753"/>
                  <a:pt x="679" y="2716"/>
                  <a:pt x="680" y="2702"/>
                </a:cubicBezTo>
                <a:cubicBezTo>
                  <a:pt x="678" y="2685"/>
                  <a:pt x="670" y="2695"/>
                  <a:pt x="670" y="2685"/>
                </a:cubicBezTo>
                <a:lnTo>
                  <a:pt x="679" y="2640"/>
                </a:lnTo>
                <a:lnTo>
                  <a:pt x="676" y="2589"/>
                </a:lnTo>
                <a:lnTo>
                  <a:pt x="685" y="2499"/>
                </a:lnTo>
                <a:lnTo>
                  <a:pt x="703" y="2448"/>
                </a:lnTo>
                <a:lnTo>
                  <a:pt x="712" y="2400"/>
                </a:lnTo>
                <a:lnTo>
                  <a:pt x="718" y="2331"/>
                </a:lnTo>
                <a:lnTo>
                  <a:pt x="733" y="2257"/>
                </a:lnTo>
                <a:lnTo>
                  <a:pt x="760" y="2133"/>
                </a:lnTo>
                <a:cubicBezTo>
                  <a:pt x="771" y="2106"/>
                  <a:pt x="793" y="2115"/>
                  <a:pt x="799" y="2096"/>
                </a:cubicBezTo>
                <a:cubicBezTo>
                  <a:pt x="805" y="2077"/>
                  <a:pt x="802" y="2051"/>
                  <a:pt x="796" y="2021"/>
                </a:cubicBezTo>
                <a:lnTo>
                  <a:pt x="764" y="1916"/>
                </a:lnTo>
                <a:lnTo>
                  <a:pt x="769" y="1788"/>
                </a:lnTo>
                <a:lnTo>
                  <a:pt x="757" y="1725"/>
                </a:lnTo>
                <a:lnTo>
                  <a:pt x="758" y="1676"/>
                </a:lnTo>
                <a:lnTo>
                  <a:pt x="745" y="1625"/>
                </a:lnTo>
                <a:lnTo>
                  <a:pt x="740" y="1476"/>
                </a:lnTo>
                <a:lnTo>
                  <a:pt x="757" y="1418"/>
                </a:lnTo>
                <a:lnTo>
                  <a:pt x="767" y="1338"/>
                </a:lnTo>
                <a:lnTo>
                  <a:pt x="787" y="1280"/>
                </a:lnTo>
                <a:lnTo>
                  <a:pt x="797" y="1223"/>
                </a:lnTo>
                <a:lnTo>
                  <a:pt x="806" y="1218"/>
                </a:lnTo>
                <a:lnTo>
                  <a:pt x="842" y="1223"/>
                </a:lnTo>
                <a:lnTo>
                  <a:pt x="997" y="1176"/>
                </a:lnTo>
                <a:lnTo>
                  <a:pt x="1070" y="1137"/>
                </a:lnTo>
                <a:lnTo>
                  <a:pt x="1093" y="1083"/>
                </a:lnTo>
                <a:cubicBezTo>
                  <a:pt x="1116" y="1063"/>
                  <a:pt x="1187" y="1039"/>
                  <a:pt x="1207" y="1017"/>
                </a:cubicBezTo>
                <a:cubicBezTo>
                  <a:pt x="1226" y="993"/>
                  <a:pt x="1204" y="970"/>
                  <a:pt x="1210" y="951"/>
                </a:cubicBezTo>
                <a:cubicBezTo>
                  <a:pt x="1216" y="932"/>
                  <a:pt x="1238" y="919"/>
                  <a:pt x="1241" y="902"/>
                </a:cubicBezTo>
                <a:cubicBezTo>
                  <a:pt x="1243" y="881"/>
                  <a:pt x="1230" y="867"/>
                  <a:pt x="1229" y="848"/>
                </a:cubicBezTo>
                <a:cubicBezTo>
                  <a:pt x="1228" y="829"/>
                  <a:pt x="1242" y="810"/>
                  <a:pt x="1237" y="789"/>
                </a:cubicBezTo>
                <a:cubicBezTo>
                  <a:pt x="1234" y="763"/>
                  <a:pt x="1208" y="745"/>
                  <a:pt x="1201" y="720"/>
                </a:cubicBezTo>
                <a:cubicBezTo>
                  <a:pt x="1195" y="689"/>
                  <a:pt x="1208" y="660"/>
                  <a:pt x="1195" y="641"/>
                </a:cubicBezTo>
                <a:cubicBezTo>
                  <a:pt x="1179" y="620"/>
                  <a:pt x="1144" y="620"/>
                  <a:pt x="1121" y="608"/>
                </a:cubicBezTo>
                <a:cubicBezTo>
                  <a:pt x="1098" y="596"/>
                  <a:pt x="1069" y="583"/>
                  <a:pt x="1055" y="569"/>
                </a:cubicBezTo>
                <a:cubicBezTo>
                  <a:pt x="1037" y="556"/>
                  <a:pt x="1038" y="541"/>
                  <a:pt x="1037" y="522"/>
                </a:cubicBezTo>
                <a:cubicBezTo>
                  <a:pt x="1036" y="503"/>
                  <a:pt x="1044" y="481"/>
                  <a:pt x="1051" y="452"/>
                </a:cubicBezTo>
                <a:cubicBezTo>
                  <a:pt x="1058" y="423"/>
                  <a:pt x="1076" y="374"/>
                  <a:pt x="1081" y="345"/>
                </a:cubicBezTo>
                <a:cubicBezTo>
                  <a:pt x="1088" y="304"/>
                  <a:pt x="1087" y="297"/>
                  <a:pt x="1082" y="281"/>
                </a:cubicBezTo>
                <a:cubicBezTo>
                  <a:pt x="1077" y="265"/>
                  <a:pt x="1066" y="251"/>
                  <a:pt x="1052" y="246"/>
                </a:cubicBezTo>
                <a:cubicBezTo>
                  <a:pt x="1040" y="242"/>
                  <a:pt x="1016" y="232"/>
                  <a:pt x="999" y="249"/>
                </a:cubicBezTo>
                <a:cubicBezTo>
                  <a:pt x="983" y="265"/>
                  <a:pt x="963" y="309"/>
                  <a:pt x="953" y="344"/>
                </a:cubicBezTo>
                <a:cubicBezTo>
                  <a:pt x="945" y="376"/>
                  <a:pt x="945" y="434"/>
                  <a:pt x="941" y="462"/>
                </a:cubicBezTo>
                <a:lnTo>
                  <a:pt x="927" y="515"/>
                </a:lnTo>
                <a:lnTo>
                  <a:pt x="907" y="545"/>
                </a:lnTo>
                <a:lnTo>
                  <a:pt x="883" y="626"/>
                </a:lnTo>
                <a:lnTo>
                  <a:pt x="866" y="690"/>
                </a:lnTo>
                <a:lnTo>
                  <a:pt x="869" y="780"/>
                </a:lnTo>
                <a:lnTo>
                  <a:pt x="860" y="782"/>
                </a:lnTo>
                <a:lnTo>
                  <a:pt x="832" y="699"/>
                </a:lnTo>
                <a:lnTo>
                  <a:pt x="794" y="659"/>
                </a:lnTo>
                <a:cubicBezTo>
                  <a:pt x="777" y="648"/>
                  <a:pt x="750" y="636"/>
                  <a:pt x="727" y="633"/>
                </a:cubicBezTo>
                <a:cubicBezTo>
                  <a:pt x="706" y="630"/>
                  <a:pt x="677" y="642"/>
                  <a:pt x="656" y="641"/>
                </a:cubicBezTo>
                <a:cubicBezTo>
                  <a:pt x="634" y="640"/>
                  <a:pt x="610" y="632"/>
                  <a:pt x="602" y="627"/>
                </a:cubicBezTo>
                <a:lnTo>
                  <a:pt x="605" y="609"/>
                </a:lnTo>
                <a:lnTo>
                  <a:pt x="533" y="545"/>
                </a:lnTo>
                <a:cubicBezTo>
                  <a:pt x="524" y="530"/>
                  <a:pt x="544" y="530"/>
                  <a:pt x="550" y="521"/>
                </a:cubicBezTo>
                <a:cubicBezTo>
                  <a:pt x="556" y="512"/>
                  <a:pt x="565" y="503"/>
                  <a:pt x="572" y="489"/>
                </a:cubicBezTo>
                <a:cubicBezTo>
                  <a:pt x="582" y="469"/>
                  <a:pt x="591" y="455"/>
                  <a:pt x="595" y="434"/>
                </a:cubicBezTo>
                <a:cubicBezTo>
                  <a:pt x="597" y="419"/>
                  <a:pt x="596" y="402"/>
                  <a:pt x="593" y="399"/>
                </a:cubicBezTo>
                <a:cubicBezTo>
                  <a:pt x="590" y="396"/>
                  <a:pt x="578" y="393"/>
                  <a:pt x="578" y="389"/>
                </a:cubicBezTo>
                <a:cubicBezTo>
                  <a:pt x="578" y="385"/>
                  <a:pt x="588" y="378"/>
                  <a:pt x="592" y="374"/>
                </a:cubicBezTo>
                <a:lnTo>
                  <a:pt x="604" y="365"/>
                </a:lnTo>
                <a:lnTo>
                  <a:pt x="599" y="342"/>
                </a:lnTo>
                <a:lnTo>
                  <a:pt x="613" y="345"/>
                </a:lnTo>
                <a:lnTo>
                  <a:pt x="602" y="306"/>
                </a:lnTo>
                <a:cubicBezTo>
                  <a:pt x="603" y="298"/>
                  <a:pt x="617" y="300"/>
                  <a:pt x="617" y="294"/>
                </a:cubicBezTo>
                <a:cubicBezTo>
                  <a:pt x="618" y="290"/>
                  <a:pt x="600" y="277"/>
                  <a:pt x="599" y="270"/>
                </a:cubicBezTo>
                <a:lnTo>
                  <a:pt x="622" y="261"/>
                </a:lnTo>
                <a:cubicBezTo>
                  <a:pt x="621" y="252"/>
                  <a:pt x="594" y="221"/>
                  <a:pt x="593" y="216"/>
                </a:cubicBezTo>
                <a:cubicBezTo>
                  <a:pt x="594" y="211"/>
                  <a:pt x="623" y="249"/>
                  <a:pt x="617" y="231"/>
                </a:cubicBezTo>
                <a:cubicBezTo>
                  <a:pt x="611" y="213"/>
                  <a:pt x="599" y="197"/>
                  <a:pt x="595" y="189"/>
                </a:cubicBezTo>
                <a:cubicBezTo>
                  <a:pt x="591" y="182"/>
                  <a:pt x="575" y="164"/>
                  <a:pt x="604" y="177"/>
                </a:cubicBezTo>
                <a:cubicBezTo>
                  <a:pt x="633" y="190"/>
                  <a:pt x="581" y="155"/>
                  <a:pt x="575" y="146"/>
                </a:cubicBezTo>
                <a:cubicBezTo>
                  <a:pt x="569" y="137"/>
                  <a:pt x="565" y="127"/>
                  <a:pt x="566" y="122"/>
                </a:cubicBezTo>
                <a:cubicBezTo>
                  <a:pt x="567" y="117"/>
                  <a:pt x="584" y="121"/>
                  <a:pt x="581" y="117"/>
                </a:cubicBezTo>
                <a:cubicBezTo>
                  <a:pt x="578" y="113"/>
                  <a:pt x="560" y="107"/>
                  <a:pt x="550" y="98"/>
                </a:cubicBezTo>
                <a:cubicBezTo>
                  <a:pt x="540" y="89"/>
                  <a:pt x="537" y="74"/>
                  <a:pt x="523" y="63"/>
                </a:cubicBezTo>
                <a:cubicBezTo>
                  <a:pt x="507" y="48"/>
                  <a:pt x="485" y="40"/>
                  <a:pt x="467" y="31"/>
                </a:cubicBezTo>
                <a:cubicBezTo>
                  <a:pt x="449" y="22"/>
                  <a:pt x="434" y="16"/>
                  <a:pt x="416" y="11"/>
                </a:cubicBezTo>
                <a:cubicBezTo>
                  <a:pt x="398" y="6"/>
                  <a:pt x="378" y="0"/>
                  <a:pt x="359" y="2"/>
                </a:cubicBezTo>
                <a:cubicBezTo>
                  <a:pt x="339" y="5"/>
                  <a:pt x="321" y="19"/>
                  <a:pt x="304" y="21"/>
                </a:cubicBezTo>
                <a:cubicBezTo>
                  <a:pt x="287" y="23"/>
                  <a:pt x="275" y="8"/>
                  <a:pt x="256" y="12"/>
                </a:cubicBezTo>
                <a:cubicBezTo>
                  <a:pt x="239" y="15"/>
                  <a:pt x="208" y="31"/>
                  <a:pt x="190" y="44"/>
                </a:cubicBezTo>
                <a:lnTo>
                  <a:pt x="136" y="87"/>
                </a:lnTo>
                <a:cubicBezTo>
                  <a:pt x="127" y="92"/>
                  <a:pt x="137" y="72"/>
                  <a:pt x="134" y="75"/>
                </a:cubicBezTo>
                <a:cubicBezTo>
                  <a:pt x="132" y="77"/>
                  <a:pt x="125" y="96"/>
                  <a:pt x="121" y="104"/>
                </a:cubicBezTo>
                <a:cubicBezTo>
                  <a:pt x="118" y="105"/>
                  <a:pt x="117" y="80"/>
                  <a:pt x="115" y="84"/>
                </a:cubicBezTo>
                <a:cubicBezTo>
                  <a:pt x="113" y="88"/>
                  <a:pt x="115" y="111"/>
                  <a:pt x="112" y="126"/>
                </a:cubicBezTo>
                <a:cubicBezTo>
                  <a:pt x="109" y="141"/>
                  <a:pt x="100" y="170"/>
                  <a:pt x="94" y="174"/>
                </a:cubicBezTo>
                <a:cubicBezTo>
                  <a:pt x="90" y="187"/>
                  <a:pt x="72" y="133"/>
                  <a:pt x="77" y="152"/>
                </a:cubicBezTo>
                <a:cubicBezTo>
                  <a:pt x="82" y="171"/>
                  <a:pt x="86" y="196"/>
                  <a:pt x="85" y="200"/>
                </a:cubicBezTo>
                <a:cubicBezTo>
                  <a:pt x="84" y="204"/>
                  <a:pt x="73" y="170"/>
                  <a:pt x="70" y="176"/>
                </a:cubicBezTo>
                <a:cubicBezTo>
                  <a:pt x="87" y="212"/>
                  <a:pt x="67" y="215"/>
                  <a:pt x="68" y="237"/>
                </a:cubicBezTo>
                <a:cubicBezTo>
                  <a:pt x="66" y="252"/>
                  <a:pt x="77" y="263"/>
                  <a:pt x="58" y="269"/>
                </a:cubicBezTo>
                <a:cubicBezTo>
                  <a:pt x="39" y="275"/>
                  <a:pt x="77" y="275"/>
                  <a:pt x="77" y="279"/>
                </a:cubicBezTo>
                <a:cubicBezTo>
                  <a:pt x="77" y="283"/>
                  <a:pt x="74" y="297"/>
                  <a:pt x="58" y="294"/>
                </a:cubicBezTo>
                <a:cubicBezTo>
                  <a:pt x="42" y="291"/>
                  <a:pt x="80" y="310"/>
                  <a:pt x="85" y="318"/>
                </a:cubicBezTo>
                <a:cubicBezTo>
                  <a:pt x="90" y="326"/>
                  <a:pt x="85" y="334"/>
                  <a:pt x="89" y="344"/>
                </a:cubicBezTo>
                <a:lnTo>
                  <a:pt x="109" y="377"/>
                </a:lnTo>
                <a:close/>
              </a:path>
            </a:pathLst>
          </a:custGeom>
          <a:gradFill rotWithShape="1">
            <a:gsLst>
              <a:gs pos="0">
                <a:srgbClr val="FFFFFF"/>
              </a:gs>
              <a:gs pos="100000">
                <a:srgbClr val="E0E0E0"/>
              </a:gs>
            </a:gsLst>
            <a:lin ang="5400000" scaled="1"/>
          </a:gradFill>
          <a:ln w="12700">
            <a:solidFill>
              <a:srgbClr val="969696"/>
            </a:solidFill>
            <a:round/>
            <a:headEnd/>
            <a:tailEnd/>
          </a:ln>
        </p:spPr>
        <p:txBody>
          <a:bodyPr wrap="none" anchor="ctr"/>
          <a:lstStyle/>
          <a:p>
            <a:endParaRPr lang="zh-CN" altLang="en-US">
              <a:ea typeface="宋体"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10242" name="流程图: 可选过程 4"/>
          <p:cNvSpPr>
            <a:spLocks noChangeArrowheads="1"/>
          </p:cNvSpPr>
          <p:nvPr/>
        </p:nvSpPr>
        <p:spPr bwMode="auto">
          <a:xfrm>
            <a:off x="785813" y="2000250"/>
            <a:ext cx="7929562" cy="3857625"/>
          </a:xfrm>
          <a:prstGeom prst="flowChartAlternateProcess">
            <a:avLst/>
          </a:prstGeom>
          <a:solidFill>
            <a:schemeClr val="accent1"/>
          </a:solidFill>
          <a:ln w="9525" algn="ctr">
            <a:solidFill>
              <a:schemeClr val="folHlink"/>
            </a:solidFill>
            <a:round/>
            <a:headEnd/>
            <a:tailEnd/>
          </a:ln>
        </p:spPr>
        <p:txBody>
          <a:bodyPr wrap="none" lIns="0" tIns="0" rIns="0" bIns="0" anchor="ctr"/>
          <a:lstStyle/>
          <a:p>
            <a:pPr algn="ctr" eaLnBrk="0" hangingPunct="0"/>
            <a:endParaRPr lang="zh-CN" altLang="en-US" sz="2400" b="0">
              <a:solidFill>
                <a:srgbClr val="000000"/>
              </a:solidFill>
              <a:latin typeface="Frutiger 55 Roman"/>
              <a:ea typeface="黑体" pitchFamily="2" charset="-122"/>
            </a:endParaRPr>
          </a:p>
        </p:txBody>
      </p:sp>
      <p:sp>
        <p:nvSpPr>
          <p:cNvPr id="17412" name="内容占位符 9"/>
          <p:cNvSpPr>
            <a:spLocks noGrp="1"/>
          </p:cNvSpPr>
          <p:nvPr>
            <p:ph idx="1"/>
          </p:nvPr>
        </p:nvSpPr>
        <p:spPr>
          <a:xfrm>
            <a:off x="642938" y="2214563"/>
            <a:ext cx="8001000" cy="4114800"/>
          </a:xfrm>
        </p:spPr>
        <p:txBody>
          <a:bodyPr/>
          <a:lstStyle/>
          <a:p>
            <a:pPr eaLnBrk="1" hangingPunct="1">
              <a:spcBef>
                <a:spcPct val="50000"/>
              </a:spcBef>
              <a:spcAft>
                <a:spcPct val="0"/>
              </a:spcAft>
              <a:buClr>
                <a:schemeClr val="accent2"/>
              </a:buClr>
              <a:buFont typeface="Wingdings" pitchFamily="2" charset="2"/>
              <a:buNone/>
              <a:defRPr/>
            </a:pPr>
            <a:r>
              <a:rPr lang="zh-CN" altLang="en-US" sz="2400" kern="1200" dirty="0" smtClean="0">
                <a:latin typeface="Arial" pitchFamily="34" charset="0"/>
                <a:ea typeface="华文细黑" pitchFamily="2" charset="-122"/>
              </a:rPr>
              <a:t>    卡片账单日为每月</a:t>
            </a:r>
            <a:r>
              <a:rPr lang="en-US" altLang="zh-CN" sz="2400" kern="1200" dirty="0" smtClean="0">
                <a:latin typeface="Arial" pitchFamily="34" charset="0"/>
                <a:ea typeface="华文细黑" pitchFamily="2" charset="-122"/>
              </a:rPr>
              <a:t>27</a:t>
            </a:r>
            <a:r>
              <a:rPr lang="zh-CN" altLang="en-US" sz="2400" kern="1200" dirty="0" smtClean="0">
                <a:latin typeface="Arial" pitchFamily="34" charset="0"/>
                <a:ea typeface="华文细黑" pitchFamily="2" charset="-122"/>
              </a:rPr>
              <a:t>号：</a:t>
            </a:r>
            <a:endParaRPr lang="en-US" altLang="zh-CN" sz="2400" kern="1200" dirty="0" smtClean="0">
              <a:latin typeface="Arial" pitchFamily="34" charset="0"/>
              <a:ea typeface="华文细黑" pitchFamily="2" charset="-122"/>
            </a:endParaRPr>
          </a:p>
          <a:p>
            <a:pPr eaLnBrk="1" hangingPunct="1">
              <a:spcBef>
                <a:spcPct val="50000"/>
              </a:spcBef>
              <a:spcAft>
                <a:spcPct val="0"/>
              </a:spcAft>
              <a:buClr>
                <a:schemeClr val="accent2"/>
              </a:buClr>
              <a:buFont typeface="Wingdings" pitchFamily="2" charset="2"/>
              <a:buChar char="Ø"/>
              <a:defRPr/>
            </a:pPr>
            <a:r>
              <a:rPr lang="zh-CN" altLang="en-US" sz="2400" kern="1200" dirty="0" smtClean="0">
                <a:latin typeface="Arial" pitchFamily="34" charset="0"/>
                <a:ea typeface="华文细黑" pitchFamily="2" charset="-122"/>
              </a:rPr>
              <a:t>如果在</a:t>
            </a:r>
            <a:r>
              <a:rPr lang="en-US" altLang="zh-CN" sz="2400" kern="1200" dirty="0" smtClean="0">
                <a:latin typeface="Arial" pitchFamily="34" charset="0"/>
                <a:ea typeface="华文细黑" pitchFamily="2" charset="-122"/>
              </a:rPr>
              <a:t>3</a:t>
            </a:r>
            <a:r>
              <a:rPr lang="zh-CN" altLang="en-US" sz="2400" kern="1200" dirty="0" smtClean="0">
                <a:latin typeface="Arial" pitchFamily="34" charset="0"/>
                <a:ea typeface="华文细黑" pitchFamily="2" charset="-122"/>
              </a:rPr>
              <a:t>月</a:t>
            </a:r>
            <a:r>
              <a:rPr lang="en-US" altLang="zh-CN" sz="2400" kern="1200" dirty="0" smtClean="0">
                <a:latin typeface="Arial" pitchFamily="34" charset="0"/>
                <a:ea typeface="华文细黑" pitchFamily="2" charset="-122"/>
              </a:rPr>
              <a:t>26</a:t>
            </a:r>
            <a:r>
              <a:rPr lang="zh-CN" altLang="en-US" sz="2400" kern="1200" dirty="0" smtClean="0">
                <a:latin typeface="Arial" pitchFamily="34" charset="0"/>
                <a:ea typeface="华文细黑" pitchFamily="2" charset="-122"/>
              </a:rPr>
              <a:t>号刷卡消费，那么在</a:t>
            </a:r>
            <a:r>
              <a:rPr lang="en-US" altLang="zh-CN" sz="2400" kern="1200" dirty="0" smtClean="0">
                <a:latin typeface="Arial" pitchFamily="34" charset="0"/>
                <a:ea typeface="华文细黑" pitchFamily="2" charset="-122"/>
              </a:rPr>
              <a:t>3</a:t>
            </a:r>
            <a:r>
              <a:rPr lang="zh-CN" altLang="en-US" sz="2400" kern="1200" dirty="0" smtClean="0">
                <a:latin typeface="Arial" pitchFamily="34" charset="0"/>
                <a:ea typeface="华文细黑" pitchFamily="2" charset="-122"/>
              </a:rPr>
              <a:t>月</a:t>
            </a:r>
            <a:r>
              <a:rPr lang="en-US" altLang="zh-CN" sz="2400" kern="1200" dirty="0" smtClean="0">
                <a:latin typeface="Arial" pitchFamily="34" charset="0"/>
                <a:ea typeface="华文细黑" pitchFamily="2" charset="-122"/>
              </a:rPr>
              <a:t>27</a:t>
            </a:r>
            <a:r>
              <a:rPr lang="zh-CN" altLang="en-US" sz="2400" kern="1200" dirty="0" smtClean="0">
                <a:latin typeface="Arial" pitchFamily="34" charset="0"/>
                <a:ea typeface="华文细黑" pitchFamily="2" charset="-122"/>
              </a:rPr>
              <a:t>号此笔交易即进入本期账单，此时就只可享受</a:t>
            </a:r>
            <a:r>
              <a:rPr lang="en-US" altLang="zh-CN" sz="2400" kern="1200" dirty="0" smtClean="0">
                <a:latin typeface="Arial" pitchFamily="34" charset="0"/>
                <a:ea typeface="华文细黑" pitchFamily="2" charset="-122"/>
              </a:rPr>
              <a:t>26</a:t>
            </a:r>
            <a:r>
              <a:rPr lang="zh-CN" altLang="en-US" sz="2400" kern="1200" dirty="0" smtClean="0">
                <a:latin typeface="Arial" pitchFamily="34" charset="0"/>
                <a:ea typeface="华文细黑" pitchFamily="2" charset="-122"/>
              </a:rPr>
              <a:t>天免息期，</a:t>
            </a:r>
            <a:r>
              <a:rPr lang="en-US" altLang="zh-CN" sz="2400" kern="1200" dirty="0" smtClean="0">
                <a:latin typeface="Arial" pitchFamily="34" charset="0"/>
                <a:ea typeface="华文细黑" pitchFamily="2" charset="-122"/>
              </a:rPr>
              <a:t>4</a:t>
            </a:r>
            <a:r>
              <a:rPr lang="zh-CN" altLang="en-US" sz="2400" kern="1200" dirty="0" smtClean="0">
                <a:latin typeface="Arial" pitchFamily="34" charset="0"/>
                <a:ea typeface="华文细黑" pitchFamily="2" charset="-122"/>
              </a:rPr>
              <a:t>月</a:t>
            </a:r>
            <a:r>
              <a:rPr lang="en-US" altLang="zh-CN" sz="2400" kern="1200" dirty="0" smtClean="0">
                <a:latin typeface="Arial" pitchFamily="34" charset="0"/>
                <a:ea typeface="华文细黑" pitchFamily="2" charset="-122"/>
              </a:rPr>
              <a:t>22</a:t>
            </a:r>
            <a:r>
              <a:rPr lang="zh-CN" altLang="en-US" sz="2400" kern="1200" dirty="0" smtClean="0">
                <a:latin typeface="Arial" pitchFamily="34" charset="0"/>
                <a:ea typeface="华文细黑" pitchFamily="2" charset="-122"/>
              </a:rPr>
              <a:t>日为到期还款日。</a:t>
            </a:r>
            <a:endParaRPr lang="en-US" altLang="zh-CN" sz="2400" kern="1200" dirty="0" smtClean="0">
              <a:latin typeface="Arial" pitchFamily="34" charset="0"/>
              <a:ea typeface="华文细黑" pitchFamily="2" charset="-122"/>
            </a:endParaRPr>
          </a:p>
          <a:p>
            <a:pPr eaLnBrk="1" hangingPunct="1">
              <a:spcBef>
                <a:spcPct val="50000"/>
              </a:spcBef>
              <a:spcAft>
                <a:spcPct val="0"/>
              </a:spcAft>
              <a:buClr>
                <a:schemeClr val="accent2"/>
              </a:buClr>
              <a:buFont typeface="Wingdings" pitchFamily="2" charset="2"/>
              <a:buChar char="Ø"/>
              <a:defRPr/>
            </a:pPr>
            <a:r>
              <a:rPr lang="zh-CN" altLang="en-US" sz="2400" kern="1200" dirty="0" smtClean="0">
                <a:latin typeface="Arial" pitchFamily="34" charset="0"/>
                <a:ea typeface="华文细黑" pitchFamily="2" charset="-122"/>
              </a:rPr>
              <a:t>若在</a:t>
            </a:r>
            <a:r>
              <a:rPr lang="en-US" altLang="zh-CN" sz="2400" kern="1200" dirty="0" smtClean="0">
                <a:latin typeface="Arial" pitchFamily="34" charset="0"/>
                <a:ea typeface="华文细黑" pitchFamily="2" charset="-122"/>
              </a:rPr>
              <a:t>3</a:t>
            </a:r>
            <a:r>
              <a:rPr lang="zh-CN" altLang="en-US" sz="2400" kern="1200" dirty="0" smtClean="0">
                <a:latin typeface="Arial" pitchFamily="34" charset="0"/>
                <a:ea typeface="华文细黑" pitchFamily="2" charset="-122"/>
              </a:rPr>
              <a:t>月</a:t>
            </a:r>
            <a:r>
              <a:rPr lang="en-US" altLang="zh-CN" sz="2400" kern="1200" dirty="0" smtClean="0">
                <a:latin typeface="Arial" pitchFamily="34" charset="0"/>
                <a:ea typeface="华文细黑" pitchFamily="2" charset="-122"/>
              </a:rPr>
              <a:t>28</a:t>
            </a:r>
            <a:r>
              <a:rPr lang="zh-CN" altLang="en-US" sz="2400" kern="1200" dirty="0" smtClean="0">
                <a:latin typeface="Arial" pitchFamily="34" charset="0"/>
                <a:ea typeface="华文细黑" pitchFamily="2" charset="-122"/>
              </a:rPr>
              <a:t>号刷卡消费，那么此笔消费将在</a:t>
            </a:r>
            <a:r>
              <a:rPr lang="en-US" altLang="zh-CN" sz="2400" kern="1200" dirty="0" smtClean="0">
                <a:latin typeface="Arial" pitchFamily="34" charset="0"/>
                <a:ea typeface="华文细黑" pitchFamily="2" charset="-122"/>
              </a:rPr>
              <a:t>4</a:t>
            </a:r>
            <a:r>
              <a:rPr lang="zh-CN" altLang="en-US" sz="2400" kern="1200" dirty="0" smtClean="0">
                <a:latin typeface="Arial" pitchFamily="34" charset="0"/>
                <a:ea typeface="华文细黑" pitchFamily="2" charset="-122"/>
              </a:rPr>
              <a:t>月</a:t>
            </a:r>
            <a:r>
              <a:rPr lang="en-US" altLang="zh-CN" sz="2400" kern="1200" dirty="0" smtClean="0">
                <a:latin typeface="Arial" pitchFamily="34" charset="0"/>
                <a:ea typeface="华文细黑" pitchFamily="2" charset="-122"/>
              </a:rPr>
              <a:t>27</a:t>
            </a:r>
            <a:r>
              <a:rPr lang="zh-CN" altLang="en-US" sz="2400" kern="1200" dirty="0" smtClean="0">
                <a:latin typeface="Arial" pitchFamily="34" charset="0"/>
                <a:ea typeface="华文细黑" pitchFamily="2" charset="-122"/>
              </a:rPr>
              <a:t>号才能进入账单，此时即可享用</a:t>
            </a:r>
            <a:r>
              <a:rPr lang="en-US" altLang="zh-CN" sz="2400" kern="1200" dirty="0" smtClean="0">
                <a:latin typeface="Arial" pitchFamily="34" charset="0"/>
                <a:ea typeface="华文细黑" pitchFamily="2" charset="-122"/>
              </a:rPr>
              <a:t>30+26=56</a:t>
            </a:r>
            <a:r>
              <a:rPr lang="zh-CN" altLang="en-US" sz="2400" kern="1200" dirty="0" smtClean="0">
                <a:latin typeface="Arial" pitchFamily="34" charset="0"/>
                <a:ea typeface="华文细黑" pitchFamily="2" charset="-122"/>
              </a:rPr>
              <a:t>天免息期，于</a:t>
            </a:r>
            <a:r>
              <a:rPr lang="en-US" altLang="zh-CN" sz="2400" kern="1200" dirty="0" smtClean="0">
                <a:latin typeface="Arial" pitchFamily="34" charset="0"/>
                <a:ea typeface="华文细黑" pitchFamily="2" charset="-122"/>
              </a:rPr>
              <a:t>5</a:t>
            </a:r>
            <a:r>
              <a:rPr lang="zh-CN" altLang="en-US" sz="2400" kern="1200" dirty="0" smtClean="0">
                <a:latin typeface="Arial" pitchFamily="34" charset="0"/>
                <a:ea typeface="华文细黑" pitchFamily="2" charset="-122"/>
              </a:rPr>
              <a:t>月</a:t>
            </a:r>
            <a:r>
              <a:rPr lang="en-US" altLang="zh-CN" sz="2400" kern="1200" dirty="0" smtClean="0">
                <a:latin typeface="Arial" pitchFamily="34" charset="0"/>
                <a:ea typeface="华文细黑" pitchFamily="2" charset="-122"/>
              </a:rPr>
              <a:t>22</a:t>
            </a:r>
            <a:r>
              <a:rPr lang="zh-CN" altLang="en-US" sz="2400" kern="1200" dirty="0" smtClean="0">
                <a:latin typeface="Arial" pitchFamily="34" charset="0"/>
                <a:ea typeface="华文细黑" pitchFamily="2" charset="-122"/>
              </a:rPr>
              <a:t>为到期还款日。</a:t>
            </a:r>
          </a:p>
        </p:txBody>
      </p:sp>
      <p:sp>
        <p:nvSpPr>
          <p:cNvPr id="10244" name="TextBox 11"/>
          <p:cNvSpPr txBox="1">
            <a:spLocks noChangeArrowheads="1"/>
          </p:cNvSpPr>
          <p:nvPr/>
        </p:nvSpPr>
        <p:spPr bwMode="auto">
          <a:xfrm>
            <a:off x="357188" y="642938"/>
            <a:ext cx="3500437" cy="523875"/>
          </a:xfrm>
          <a:prstGeom prst="rect">
            <a:avLst/>
          </a:prstGeom>
          <a:noFill/>
          <a:ln w="9525">
            <a:noFill/>
            <a:miter lim="800000"/>
            <a:headEnd/>
            <a:tailEnd/>
          </a:ln>
        </p:spPr>
        <p:txBody>
          <a:bodyPr>
            <a:spAutoFit/>
          </a:bodyPr>
          <a:lstStyle/>
          <a:p>
            <a:r>
              <a:rPr lang="zh-CN" altLang="en-US" sz="2800"/>
              <a:t>免息还款日如何计算：</a:t>
            </a:r>
          </a:p>
        </p:txBody>
      </p:sp>
      <p:sp>
        <p:nvSpPr>
          <p:cNvPr id="17414" name="TextBox 13"/>
          <p:cNvSpPr txBox="1">
            <a:spLocks noChangeArrowheads="1"/>
          </p:cNvSpPr>
          <p:nvPr/>
        </p:nvSpPr>
        <p:spPr bwMode="auto">
          <a:xfrm>
            <a:off x="357188" y="1357313"/>
            <a:ext cx="1214437" cy="461962"/>
          </a:xfrm>
          <a:prstGeom prst="rect">
            <a:avLst/>
          </a:prstGeom>
          <a:noFill/>
          <a:ln w="9525">
            <a:noFill/>
            <a:miter lim="800000"/>
            <a:headEnd/>
            <a:tailEnd/>
          </a:ln>
        </p:spPr>
        <p:txBody>
          <a:bodyPr>
            <a:spAutoFit/>
          </a:bodyPr>
          <a:lstStyle/>
          <a:p>
            <a:r>
              <a:rPr lang="zh-CN" altLang="en-US" sz="2400">
                <a:solidFill>
                  <a:schemeClr val="tx1"/>
                </a:solidFill>
                <a:latin typeface="仿宋_GB2312" pitchFamily="49" charset="-122"/>
                <a:ea typeface="仿宋_GB2312" pitchFamily="49" charset="-122"/>
              </a:rPr>
              <a:t>例如：</a:t>
            </a:r>
            <a:endParaRPr lang="zh-CN" altLang="en-US" sz="240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dissolve">
                                      <p:cBhvr>
                                        <p:cTn id="7" dur="500"/>
                                        <p:tgtEl>
                                          <p:spTgt spid="1741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412">
                                            <p:txEl>
                                              <p:pRg st="0" end="0"/>
                                            </p:txEl>
                                          </p:spTgt>
                                        </p:tgtEl>
                                        <p:attrNameLst>
                                          <p:attrName>style.visibility</p:attrName>
                                        </p:attrNameLst>
                                      </p:cBhvr>
                                      <p:to>
                                        <p:strVal val="visible"/>
                                      </p:to>
                                    </p:set>
                                    <p:animEffect transition="in" filter="dissolve">
                                      <p:cBhvr>
                                        <p:cTn id="10" dur="500"/>
                                        <p:tgtEl>
                                          <p:spTgt spid="17412">
                                            <p:txEl>
                                              <p:pRg st="0" end="0"/>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412">
                                            <p:txEl>
                                              <p:pRg st="1" end="1"/>
                                            </p:txEl>
                                          </p:spTgt>
                                        </p:tgtEl>
                                        <p:attrNameLst>
                                          <p:attrName>style.visibility</p:attrName>
                                        </p:attrNameLst>
                                      </p:cBhvr>
                                      <p:to>
                                        <p:strVal val="visible"/>
                                      </p:to>
                                    </p:set>
                                    <p:animEffect transition="in" filter="dissolve">
                                      <p:cBhvr>
                                        <p:cTn id="13" dur="500"/>
                                        <p:tgtEl>
                                          <p:spTgt spid="17412">
                                            <p:txEl>
                                              <p:pRg st="1" end="1"/>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7412">
                                            <p:txEl>
                                              <p:pRg st="2" end="2"/>
                                            </p:txEl>
                                          </p:spTgt>
                                        </p:tgtEl>
                                        <p:attrNameLst>
                                          <p:attrName>style.visibility</p:attrName>
                                        </p:attrNameLst>
                                      </p:cBhvr>
                                      <p:to>
                                        <p:strVal val="visible"/>
                                      </p:to>
                                    </p:set>
                                    <p:animEffect transition="in" filter="dissolve">
                                      <p:cBhvr>
                                        <p:cTn id="16" dur="500"/>
                                        <p:tgtEl>
                                          <p:spTgt spid="174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uild="p"/>
      <p:bldP spid="174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sz="3200" kern="1200" dirty="0" smtClean="0">
                <a:solidFill>
                  <a:srgbClr val="A50021"/>
                </a:solidFill>
              </a:rPr>
              <a:t>为员工提供</a:t>
            </a:r>
          </a:p>
        </p:txBody>
      </p:sp>
      <p:sp>
        <p:nvSpPr>
          <p:cNvPr id="11267" name="灯片编号占位符 3"/>
          <p:cNvSpPr>
            <a:spLocks noGrp="1"/>
          </p:cNvSpPr>
          <p:nvPr>
            <p:ph type="sldNum" sz="quarter" idx="10"/>
          </p:nvPr>
        </p:nvSpPr>
        <p:spPr>
          <a:noFill/>
        </p:spPr>
        <p:txBody>
          <a:bodyPr/>
          <a:lstStyle/>
          <a:p>
            <a:fld id="{20A7AC72-477A-412F-8CEE-38CFAA780878}" type="slidenum">
              <a:rPr lang="zh-CN" altLang="en-US" smtClean="0"/>
              <a:pPr/>
              <a:t>9</a:t>
            </a:fld>
            <a:endParaRPr lang="en-US" altLang="zh-CN" smtClean="0"/>
          </a:p>
        </p:txBody>
      </p:sp>
      <p:pic>
        <p:nvPicPr>
          <p:cNvPr id="157698" name="Picture 2"/>
          <p:cNvPicPr>
            <a:picLocks noChangeAspect="1" noChangeArrowheads="1"/>
          </p:cNvPicPr>
          <p:nvPr/>
        </p:nvPicPr>
        <p:blipFill>
          <a:blip r:embed="rId2"/>
          <a:srcRect/>
          <a:stretch>
            <a:fillRect/>
          </a:stretch>
        </p:blipFill>
        <p:spPr bwMode="auto">
          <a:xfrm>
            <a:off x="2357438" y="2214563"/>
            <a:ext cx="4572000" cy="3286125"/>
          </a:xfrm>
          <a:prstGeom prst="rect">
            <a:avLst/>
          </a:prstGeom>
          <a:noFill/>
          <a:ln w="9525">
            <a:noFill/>
            <a:miter lim="800000"/>
            <a:headEnd/>
            <a:tailEnd/>
          </a:ln>
          <a:effectLst>
            <a:prstShdw prst="shdw17" dist="17961" dir="2700000">
              <a:schemeClr val="accent1">
                <a:gamma/>
                <a:shade val="60000"/>
                <a:invGamma/>
              </a:schemeClr>
            </a:prstShdw>
          </a:effectLst>
        </p:spPr>
      </p:pic>
      <p:sp>
        <p:nvSpPr>
          <p:cNvPr id="7" name="TextBox 6"/>
          <p:cNvSpPr txBox="1"/>
          <p:nvPr/>
        </p:nvSpPr>
        <p:spPr>
          <a:xfrm>
            <a:off x="2714625" y="1357313"/>
            <a:ext cx="4214813" cy="785812"/>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nSpc>
                <a:spcPct val="150000"/>
              </a:lnSpc>
              <a:defRPr/>
            </a:pPr>
            <a:r>
              <a:rPr lang="zh-CN" altLang="en-US" sz="1600" b="0" dirty="0"/>
              <a:t>公务消费，无需垫资；公务报销，方便快捷；</a:t>
            </a:r>
            <a:endParaRPr lang="en-US" altLang="zh-CN" sz="1600" b="0" dirty="0"/>
          </a:p>
          <a:p>
            <a:pPr>
              <a:lnSpc>
                <a:spcPct val="150000"/>
              </a:lnSpc>
              <a:defRPr/>
            </a:pPr>
            <a:r>
              <a:rPr lang="zh-CN" altLang="en-US" sz="1600" b="0" dirty="0"/>
              <a:t>全国各地，一卡通行；信用消费，彰显尊贵；</a:t>
            </a:r>
            <a:endParaRPr lang="zh-CN" altLang="en-US" sz="1800" b="0" dirty="0"/>
          </a:p>
        </p:txBody>
      </p:sp>
      <p:sp>
        <p:nvSpPr>
          <p:cNvPr id="8" name="TextBox 7"/>
          <p:cNvSpPr txBox="1"/>
          <p:nvPr/>
        </p:nvSpPr>
        <p:spPr>
          <a:xfrm>
            <a:off x="7000875" y="3573463"/>
            <a:ext cx="2071688" cy="1570037"/>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nSpc>
                <a:spcPct val="150000"/>
              </a:lnSpc>
              <a:defRPr/>
            </a:pPr>
            <a:r>
              <a:rPr lang="zh-CN" altLang="en-US" sz="1600" b="0" dirty="0"/>
              <a:t>航空飞行，高额保险；</a:t>
            </a:r>
            <a:endParaRPr lang="en-US" altLang="zh-CN" sz="1600" b="0" dirty="0"/>
          </a:p>
          <a:p>
            <a:pPr>
              <a:lnSpc>
                <a:spcPct val="150000"/>
              </a:lnSpc>
              <a:defRPr/>
            </a:pPr>
            <a:r>
              <a:rPr lang="zh-CN" altLang="en-US" sz="1600" b="0" dirty="0"/>
              <a:t>赫兹租车，优惠专享；</a:t>
            </a:r>
            <a:endParaRPr lang="en-US" altLang="zh-CN" sz="1600" b="0" dirty="0"/>
          </a:p>
          <a:p>
            <a:pPr>
              <a:lnSpc>
                <a:spcPct val="150000"/>
              </a:lnSpc>
              <a:defRPr/>
            </a:pPr>
            <a:r>
              <a:rPr lang="zh-CN" altLang="en-US" sz="1600" b="0" dirty="0"/>
              <a:t>携程订票，会员待遇；</a:t>
            </a:r>
            <a:endParaRPr lang="en-US" altLang="zh-CN" sz="1600" b="0" dirty="0"/>
          </a:p>
          <a:p>
            <a:pPr>
              <a:lnSpc>
                <a:spcPct val="150000"/>
              </a:lnSpc>
              <a:defRPr/>
            </a:pPr>
            <a:r>
              <a:rPr lang="zh-CN" altLang="en-US" sz="1600" b="0" dirty="0"/>
              <a:t>优惠商户，广泛分布。</a:t>
            </a:r>
          </a:p>
        </p:txBody>
      </p:sp>
      <p:sp>
        <p:nvSpPr>
          <p:cNvPr id="9" name="TextBox 8"/>
          <p:cNvSpPr txBox="1"/>
          <p:nvPr/>
        </p:nvSpPr>
        <p:spPr>
          <a:xfrm>
            <a:off x="71438" y="3286125"/>
            <a:ext cx="2071687" cy="2262188"/>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nSpc>
                <a:spcPct val="150000"/>
              </a:lnSpc>
              <a:defRPr/>
            </a:pPr>
            <a:r>
              <a:rPr lang="zh-CN" altLang="en-US" sz="1600" b="0" dirty="0"/>
              <a:t>贴心服务，安全无忧；</a:t>
            </a:r>
            <a:endParaRPr lang="en-US" altLang="zh-CN" sz="1600" b="0" dirty="0"/>
          </a:p>
          <a:p>
            <a:pPr>
              <a:lnSpc>
                <a:spcPct val="150000"/>
              </a:lnSpc>
              <a:defRPr/>
            </a:pPr>
            <a:r>
              <a:rPr lang="zh-CN" altLang="en-US" sz="1600" b="0" dirty="0"/>
              <a:t>重要信息，短信提醒；</a:t>
            </a:r>
            <a:endParaRPr lang="en-US" altLang="zh-CN" sz="1600" b="0" dirty="0"/>
          </a:p>
          <a:p>
            <a:pPr>
              <a:lnSpc>
                <a:spcPct val="150000"/>
              </a:lnSpc>
              <a:defRPr/>
            </a:pPr>
            <a:r>
              <a:rPr lang="en-US" altLang="zh-CN" sz="1600" b="0" dirty="0"/>
              <a:t>24</a:t>
            </a:r>
            <a:r>
              <a:rPr lang="zh-CN" altLang="en-US" sz="1600" b="0" dirty="0"/>
              <a:t>时热线，随需随拨；</a:t>
            </a:r>
            <a:endParaRPr lang="en-US" altLang="zh-CN" sz="1600" b="0" dirty="0"/>
          </a:p>
          <a:p>
            <a:pPr>
              <a:lnSpc>
                <a:spcPct val="150000"/>
              </a:lnSpc>
              <a:defRPr/>
            </a:pPr>
            <a:r>
              <a:rPr lang="zh-CN" altLang="en-US" sz="1600" b="0" dirty="0"/>
              <a:t>人性设计，密码可选；</a:t>
            </a:r>
            <a:endParaRPr lang="en-US" altLang="zh-CN" sz="1600" b="0" dirty="0"/>
          </a:p>
          <a:p>
            <a:pPr>
              <a:lnSpc>
                <a:spcPct val="150000"/>
              </a:lnSpc>
              <a:defRPr/>
            </a:pPr>
            <a:r>
              <a:rPr lang="zh-CN" altLang="en-US" sz="1600" b="0" dirty="0"/>
              <a:t>积分累计，额外惊喜。</a:t>
            </a:r>
            <a:endParaRPr lang="en-US" altLang="zh-CN" sz="1600" b="0" dirty="0"/>
          </a:p>
          <a:p>
            <a:pPr>
              <a:lnSpc>
                <a:spcPct val="150000"/>
              </a:lnSpc>
              <a:defRPr/>
            </a:pPr>
            <a:endParaRPr lang="zh-CN" altLang="en-US" sz="1600" b="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ox(in)">
                                      <p:cBhvr>
                                        <p:cTn id="13" dur="500"/>
                                        <p:tgtEl>
                                          <p:spTgt spid="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ox(in)">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289&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1&quot;&gt;&lt;elem&gt;&lt;m_ppcolschidx val=&quot;0&quot;/&gt;&lt;m_rgb r=&quot;fe&quot; g=&quot;cf&quot; b=&quot;dc&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CDefaultPrec&gt;&lt;/root&gt;"/>
  <p:tag name="THINKCELLUNDODONOTDELETE" val="525"/>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qNVLpgsMeUWUQnRq.IwT2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1p5lA3uHJUGofqzF7H5bP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bExq41.JY0q_8wnk35z5d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jSTL.bC9xk._grgl2DjrJ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iF1Mbsz0FkK2qSi6zDqgIQ"/>
</p:tagLst>
</file>

<file path=ppt/theme/theme1.xml><?xml version="1.0" encoding="utf-8"?>
<a:theme xmlns:a="http://schemas.openxmlformats.org/drawingml/2006/main" name="默认设计模板">
  <a:themeElements>
    <a:clrScheme name="">
      <a:dk1>
        <a:srgbClr val="0033CC"/>
      </a:dk1>
      <a:lt1>
        <a:srgbClr val="FFFFFF"/>
      </a:lt1>
      <a:dk2>
        <a:srgbClr val="000000"/>
      </a:dk2>
      <a:lt2>
        <a:srgbClr val="808080"/>
      </a:lt2>
      <a:accent1>
        <a:srgbClr val="FFFFCC"/>
      </a:accent1>
      <a:accent2>
        <a:srgbClr val="3333CC"/>
      </a:accent2>
      <a:accent3>
        <a:srgbClr val="FFFFFF"/>
      </a:accent3>
      <a:accent4>
        <a:srgbClr val="002AAE"/>
      </a:accent4>
      <a:accent5>
        <a:srgbClr val="FFFFE2"/>
      </a:accent5>
      <a:accent6>
        <a:srgbClr val="2D2DB9"/>
      </a:accent6>
      <a:hlink>
        <a:srgbClr val="CCCCFF"/>
      </a:hlink>
      <a:folHlink>
        <a:srgbClr val="B2B2B2"/>
      </a:folHlink>
    </a:clrScheme>
    <a:fontScheme name="默认设计模板">
      <a:majorFont>
        <a:latin typeface="Times New Roman"/>
        <a:ea typeface="Arial Unicode MS"/>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folHlink"/>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Frutiger 55 Roman" pitchFamily="34" charset="0"/>
            <a:ea typeface="黑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folHlink"/>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Frutiger 55 Roman" pitchFamily="34" charset="0"/>
            <a:ea typeface="黑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33CC"/>
    </a:dk1>
    <a:lt1>
      <a:srgbClr val="FFFFFF"/>
    </a:lt1>
    <a:dk2>
      <a:srgbClr val="000000"/>
    </a:dk2>
    <a:lt2>
      <a:srgbClr val="808080"/>
    </a:lt2>
    <a:accent1>
      <a:srgbClr val="FFFFCC"/>
    </a:accent1>
    <a:accent2>
      <a:srgbClr val="3333CC"/>
    </a:accent2>
    <a:accent3>
      <a:srgbClr val="FFFFFF"/>
    </a:accent3>
    <a:accent4>
      <a:srgbClr val="002AAE"/>
    </a:accent4>
    <a:accent5>
      <a:srgbClr val="FFFFE2"/>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80880</TotalTime>
  <Words>1764</Words>
  <Application>Microsoft Office PowerPoint</Application>
  <PresentationFormat>全屏显示(4:3)</PresentationFormat>
  <Paragraphs>225</Paragraphs>
  <Slides>26</Slides>
  <Notes>9</Notes>
  <HiddenSlides>0</HiddenSlides>
  <MMClips>0</MMClips>
  <ScaleCrop>false</ScaleCrop>
  <HeadingPairs>
    <vt:vector size="6" baseType="variant">
      <vt:variant>
        <vt:lpstr>主题</vt:lpstr>
      </vt:variant>
      <vt:variant>
        <vt:i4>1</vt:i4>
      </vt:variant>
      <vt:variant>
        <vt:lpstr>嵌入 OLE 服务器</vt:lpstr>
      </vt:variant>
      <vt:variant>
        <vt:i4>0</vt:i4>
      </vt:variant>
      <vt:variant>
        <vt:lpstr>幻灯片标题</vt:lpstr>
      </vt:variant>
      <vt:variant>
        <vt:i4>26</vt:i4>
      </vt:variant>
    </vt:vector>
  </HeadingPairs>
  <TitlesOfParts>
    <vt:vector size="27" baseType="lpstr">
      <vt:lpstr>默认设计模板</vt:lpstr>
      <vt:lpstr>中国银行陕师大公务卡</vt:lpstr>
      <vt:lpstr>幻灯片 2</vt:lpstr>
      <vt:lpstr>什么是公务卡？ </vt:lpstr>
      <vt:lpstr>幻灯片 4</vt:lpstr>
      <vt:lpstr>幻灯片 5</vt:lpstr>
      <vt:lpstr>中国银行中央预算单位公务卡</vt:lpstr>
      <vt:lpstr>产品功能与服务</vt:lpstr>
      <vt:lpstr>幻灯片 8</vt:lpstr>
      <vt:lpstr>为员工提供</vt:lpstr>
      <vt:lpstr>增值服务——“积分抵现金”</vt:lpstr>
      <vt:lpstr>四重“保镖”随行，用卡更安全</vt:lpstr>
      <vt:lpstr>幻灯片 12</vt:lpstr>
      <vt:lpstr>增值服务——差旅助手</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刘亮</cp:lastModifiedBy>
  <cp:revision>9430</cp:revision>
  <dcterms:created xsi:type="dcterms:W3CDTF">1601-01-01T00:00:00Z</dcterms:created>
  <dcterms:modified xsi:type="dcterms:W3CDTF">2015-04-02T07:49:27Z</dcterms:modified>
</cp:coreProperties>
</file>